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8" r:id="rId2"/>
  </p:sldMasterIdLst>
  <p:notesMasterIdLst>
    <p:notesMasterId r:id="rId16"/>
  </p:notesMasterIdLst>
  <p:sldIdLst>
    <p:sldId id="256" r:id="rId3"/>
    <p:sldId id="282" r:id="rId4"/>
    <p:sldId id="283" r:id="rId5"/>
    <p:sldId id="284" r:id="rId6"/>
    <p:sldId id="285" r:id="rId7"/>
    <p:sldId id="286" r:id="rId8"/>
    <p:sldId id="291" r:id="rId9"/>
    <p:sldId id="306" r:id="rId10"/>
    <p:sldId id="296" r:id="rId11"/>
    <p:sldId id="307" r:id="rId12"/>
    <p:sldId id="303" r:id="rId13"/>
    <p:sldId id="304" r:id="rId14"/>
    <p:sldId id="305" r:id="rId15"/>
  </p:sldIdLst>
  <p:sldSz cx="12192000" cy="6858000"/>
  <p:notesSz cx="6858000" cy="9144000"/>
  <p:defaultTex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pos="3840">
          <p15:clr>
            <a:srgbClr val="A4A3A4"/>
          </p15:clr>
        </p15:guide>
        <p15:guide id="2"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97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9718" autoAdjust="0"/>
    <p:restoredTop sz="94744"/>
  </p:normalViewPr>
  <p:slideViewPr>
    <p:cSldViewPr snapToGrid="0">
      <p:cViewPr varScale="1">
        <p:scale>
          <a:sx n="96" d="100"/>
          <a:sy n="96" d="100"/>
        </p:scale>
        <p:origin x="184" y="496"/>
      </p:cViewPr>
      <p:guideLst>
        <p:guide pos="3840"/>
        <p:guide orient="horz"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959EBF-2EFC-5C41-8DEA-1AF03848A6D5}" type="doc">
      <dgm:prSet loTypeId="urn:microsoft.com/office/officeart/2005/8/layout/vList2" loCatId="" qsTypeId="urn:microsoft.com/office/officeart/2005/8/quickstyle/simple1" qsCatId="simple" csTypeId="urn:microsoft.com/office/officeart/2005/8/colors/accent1_2" csCatId="accent1" phldr="1"/>
      <dgm:spPr bwMode="auto"/>
      <dgm:t>
        <a:bodyPr/>
        <a:lstStyle/>
        <a:p>
          <a:pPr>
            <a:defRPr/>
          </a:pPr>
          <a:endParaRPr lang="de-DE"/>
        </a:p>
      </dgm:t>
    </dgm:pt>
    <dgm:pt modelId="{10601FC8-7275-D745-A959-4EFD1614DDD8}">
      <dgm:prSet phldrT="" custT="1"/>
      <dgm:spPr bwMode="auto">
        <a:solidFill>
          <a:srgbClr val="4A9776"/>
        </a:solidFill>
      </dgm:spPr>
      <dgm:t>
        <a:bodyPr/>
        <a:lstStyle/>
        <a:p>
          <a:pPr>
            <a:defRPr/>
          </a:pPr>
          <a:r>
            <a:rPr lang="de-DE" sz="1600" b="0" dirty="0"/>
            <a:t>die Durchführung von Tests, die automatisch ausgewertet werden und somit ein unmittelbares Feedback ermöglichen. </a:t>
          </a:r>
          <a:endParaRPr lang="de-DE" sz="1600" b="0" dirty="0">
            <a:latin typeface="Calibri"/>
            <a:cs typeface="Calibri"/>
          </a:endParaRPr>
        </a:p>
      </dgm:t>
    </dgm:pt>
    <dgm:pt modelId="{3AA60470-3CE9-8948-B443-3A39DD5AB611}" type="parTrans" cxnId="{0B77D0FC-9D4B-9549-A5C8-038ADAB37DE0}">
      <dgm:prSet/>
      <dgm:spPr bwMode="auto"/>
      <dgm:t>
        <a:bodyPr/>
        <a:lstStyle/>
        <a:p>
          <a:pPr>
            <a:defRPr/>
          </a:pPr>
          <a:endParaRPr lang="de-DE"/>
        </a:p>
      </dgm:t>
    </dgm:pt>
    <dgm:pt modelId="{D46B4FBF-93F3-E543-AF3F-082F6292930D}" type="sibTrans" cxnId="{0B77D0FC-9D4B-9549-A5C8-038ADAB37DE0}">
      <dgm:prSet/>
      <dgm:spPr bwMode="auto"/>
      <dgm:t>
        <a:bodyPr/>
        <a:lstStyle/>
        <a:p>
          <a:pPr>
            <a:defRPr/>
          </a:pPr>
          <a:endParaRPr lang="de-DE"/>
        </a:p>
      </dgm:t>
    </dgm:pt>
    <dgm:pt modelId="{6E1DA791-A42B-6B4A-BE95-FE9794F37ED7}">
      <dgm:prSet phldrT="" custT="1"/>
      <dgm:spPr bwMode="auto">
        <a:solidFill>
          <a:srgbClr val="4A9776"/>
        </a:solidFill>
      </dgm:spPr>
      <dgm:t>
        <a:bodyPr/>
        <a:lstStyle/>
        <a:p>
          <a:pPr marL="0" lvl="0" indent="0" algn="l" defTabSz="711200">
            <a:lnSpc>
              <a:spcPct val="90000"/>
            </a:lnSpc>
            <a:spcBef>
              <a:spcPct val="0"/>
            </a:spcBef>
            <a:spcAft>
              <a:spcPct val="35000"/>
            </a:spcAft>
            <a:buFont typeface="Symbol"/>
            <a:buNone/>
            <a:defRPr/>
          </a:pPr>
          <a:r>
            <a:rPr lang="de-DE" sz="1600" b="0" kern="1200" dirty="0">
              <a:solidFill>
                <a:srgbClr val="FFFFFF"/>
              </a:solidFill>
              <a:latin typeface="Calibri" panose="020F0502020204030204"/>
              <a:ea typeface="+mn-ea"/>
              <a:cs typeface="+mn-cs"/>
            </a:rPr>
            <a:t>eine differenzierte Aufgabengestaltung (z.B. durch Anpassung des Anspruchsniveaus, Berücksichtigung von Interessen, Lernzugängen und Bearbeitungsweisen), in der individuelle Lernvoraussetzungen berücksichtigt und kooperative Lernformen gezielt gefördert werden. </a:t>
          </a:r>
          <a:endParaRPr sz="1600" b="0" kern="1200" dirty="0">
            <a:solidFill>
              <a:srgbClr val="FFFFFF"/>
            </a:solidFill>
            <a:latin typeface="Calibri" panose="020F0502020204030204"/>
            <a:ea typeface="+mn-ea"/>
            <a:cs typeface="+mn-cs"/>
          </a:endParaRPr>
        </a:p>
      </dgm:t>
    </dgm:pt>
    <dgm:pt modelId="{91EF415A-CAF0-DD42-9525-289410E817E3}" type="parTrans" cxnId="{44B11112-E400-7442-8182-F69648A853CB}">
      <dgm:prSet/>
      <dgm:spPr bwMode="auto"/>
      <dgm:t>
        <a:bodyPr/>
        <a:lstStyle/>
        <a:p>
          <a:pPr>
            <a:defRPr/>
          </a:pPr>
          <a:endParaRPr lang="de-DE"/>
        </a:p>
      </dgm:t>
    </dgm:pt>
    <dgm:pt modelId="{B7D76E97-C88E-1D4C-9000-C6EB00A4BDB7}" type="sibTrans" cxnId="{44B11112-E400-7442-8182-F69648A853CB}">
      <dgm:prSet/>
      <dgm:spPr bwMode="auto"/>
      <dgm:t>
        <a:bodyPr/>
        <a:lstStyle/>
        <a:p>
          <a:pPr>
            <a:defRPr/>
          </a:pPr>
          <a:endParaRPr lang="de-DE"/>
        </a:p>
      </dgm:t>
    </dgm:pt>
    <dgm:pt modelId="{E416CCCB-EBBA-4629-BD12-1B882299B157}">
      <dgm:prSet phldrT="" custT="1"/>
      <dgm:spPr bwMode="auto">
        <a:solidFill>
          <a:srgbClr val="4A9776"/>
        </a:solidFill>
      </dgm:spPr>
      <dgm:t>
        <a:bodyPr/>
        <a:lstStyle/>
        <a:p>
          <a:pPr>
            <a:defRPr/>
          </a:pPr>
          <a:r>
            <a:rPr lang="de-DE" sz="1600" b="0" kern="1200" dirty="0">
              <a:solidFill>
                <a:srgbClr val="FFFFFF"/>
              </a:solidFill>
              <a:latin typeface="Calibri" panose="020F0502020204030204"/>
              <a:ea typeface="+mn-ea"/>
              <a:cs typeface="+mn-cs"/>
            </a:rPr>
            <a:t>eine effektive Nachverfolgung des individuellen Lernfortschritts durch das Einreichen von Aufgaben und (Zwischen-)Ergebnissen. </a:t>
          </a:r>
        </a:p>
      </dgm:t>
    </dgm:pt>
    <dgm:pt modelId="{0D3E4A57-6663-4BD1-B9C9-EB43AD52E023}" type="parTrans" cxnId="{1707281B-40FB-4704-A572-0BD9221B0299}">
      <dgm:prSet/>
      <dgm:spPr bwMode="auto"/>
      <dgm:t>
        <a:bodyPr/>
        <a:lstStyle/>
        <a:p>
          <a:pPr>
            <a:defRPr/>
          </a:pPr>
          <a:endParaRPr lang="de-DE"/>
        </a:p>
      </dgm:t>
    </dgm:pt>
    <dgm:pt modelId="{18283FF1-9471-4295-9BC9-34750D7699B0}" type="sibTrans" cxnId="{1707281B-40FB-4704-A572-0BD9221B0299}">
      <dgm:prSet/>
      <dgm:spPr bwMode="auto"/>
      <dgm:t>
        <a:bodyPr/>
        <a:lstStyle/>
        <a:p>
          <a:pPr>
            <a:defRPr/>
          </a:pPr>
          <a:endParaRPr lang="de-DE"/>
        </a:p>
      </dgm:t>
    </dgm:pt>
    <dgm:pt modelId="{448F3736-6079-8445-B28F-B322EDF05BF0}">
      <dgm:prSet phldrT="" custT="1"/>
      <dgm:spPr bwMode="auto">
        <a:solidFill>
          <a:srgbClr val="4A9776"/>
        </a:solidFill>
      </dgm:spPr>
      <dgm:t>
        <a:bodyPr/>
        <a:lstStyle/>
        <a:p>
          <a:pPr marL="0" lvl="0" indent="0" algn="l" defTabSz="711200">
            <a:lnSpc>
              <a:spcPct val="90000"/>
            </a:lnSpc>
            <a:spcBef>
              <a:spcPct val="0"/>
            </a:spcBef>
            <a:spcAft>
              <a:spcPct val="35000"/>
            </a:spcAft>
            <a:buFont typeface="Symbol"/>
            <a:buNone/>
            <a:defRPr/>
          </a:pPr>
          <a:r>
            <a:rPr lang="de-DE" sz="1600" b="0" kern="1200" dirty="0">
              <a:solidFill>
                <a:srgbClr val="FFFFFF"/>
              </a:solidFill>
              <a:latin typeface="Calibri" panose="020F0502020204030204"/>
              <a:ea typeface="+mn-ea"/>
              <a:cs typeface="+mn-cs"/>
            </a:rPr>
            <a:t>die systematische Erfassung des Kompetenzstandes, ggf. wiederholt zu verschiedenen Zeitpunkten im Schuljahr, um den Lernfortschritt sichtbar zu machen. </a:t>
          </a:r>
          <a:endParaRPr sz="1600" b="0" kern="1200" dirty="0">
            <a:solidFill>
              <a:srgbClr val="FFFFFF"/>
            </a:solidFill>
            <a:latin typeface="Calibri" panose="020F0502020204030204"/>
            <a:ea typeface="+mn-ea"/>
            <a:cs typeface="+mn-cs"/>
          </a:endParaRPr>
        </a:p>
      </dgm:t>
    </dgm:pt>
    <dgm:pt modelId="{4E6245D8-5BEE-AC47-A0C3-F99294965A89}" type="sibTrans" cxnId="{02253F75-DEF6-4940-83B0-6C5F01194562}">
      <dgm:prSet/>
      <dgm:spPr bwMode="auto"/>
      <dgm:t>
        <a:bodyPr/>
        <a:lstStyle/>
        <a:p>
          <a:pPr>
            <a:defRPr/>
          </a:pPr>
          <a:endParaRPr lang="de-DE"/>
        </a:p>
      </dgm:t>
    </dgm:pt>
    <dgm:pt modelId="{AFBB917D-C0BC-534F-A253-C8D69F362442}" type="parTrans" cxnId="{02253F75-DEF6-4940-83B0-6C5F01194562}">
      <dgm:prSet/>
      <dgm:spPr bwMode="auto"/>
      <dgm:t>
        <a:bodyPr/>
        <a:lstStyle/>
        <a:p>
          <a:pPr>
            <a:defRPr/>
          </a:pPr>
          <a:endParaRPr lang="de-DE"/>
        </a:p>
      </dgm:t>
    </dgm:pt>
    <dgm:pt modelId="{1FE08623-E8A4-234A-BF00-360001389615}" type="pres">
      <dgm:prSet presAssocID="{17959EBF-2EFC-5C41-8DEA-1AF03848A6D5}" presName="linear" presStyleCnt="0">
        <dgm:presLayoutVars>
          <dgm:animLvl val="lvl"/>
          <dgm:resizeHandles val="exact"/>
        </dgm:presLayoutVars>
      </dgm:prSet>
      <dgm:spPr bwMode="auto"/>
    </dgm:pt>
    <dgm:pt modelId="{BFDE1FC1-D1DC-CD45-A835-FC78D6891246}" type="pres">
      <dgm:prSet presAssocID="{10601FC8-7275-D745-A959-4EFD1614DDD8}" presName="parentText" presStyleLbl="node1" presStyleIdx="0" presStyleCnt="4" custLinFactNeighborX="-5481" custLinFactNeighborY="-22393">
        <dgm:presLayoutVars>
          <dgm:chMax val="0"/>
          <dgm:bulletEnabled val="1"/>
        </dgm:presLayoutVars>
      </dgm:prSet>
      <dgm:spPr bwMode="auto"/>
    </dgm:pt>
    <dgm:pt modelId="{E8DEA99F-5F9E-7A44-B706-C9ACAECC468F}" type="pres">
      <dgm:prSet presAssocID="{D46B4FBF-93F3-E543-AF3F-082F6292930D}" presName="spacer" presStyleCnt="0"/>
      <dgm:spPr bwMode="auto"/>
    </dgm:pt>
    <dgm:pt modelId="{631D3CA6-0C2E-4149-A25E-7D4BE883AA4C}" type="pres">
      <dgm:prSet presAssocID="{E416CCCB-EBBA-4629-BD12-1B882299B157}" presName="parentText" presStyleLbl="node1" presStyleIdx="1" presStyleCnt="4">
        <dgm:presLayoutVars>
          <dgm:chMax val="0"/>
          <dgm:bulletEnabled val="1"/>
        </dgm:presLayoutVars>
      </dgm:prSet>
      <dgm:spPr bwMode="auto"/>
    </dgm:pt>
    <dgm:pt modelId="{FD0AF3CE-51EF-455E-91E0-4C4E1E34A9C9}" type="pres">
      <dgm:prSet presAssocID="{18283FF1-9471-4295-9BC9-34750D7699B0}" presName="spacer" presStyleCnt="0"/>
      <dgm:spPr bwMode="auto"/>
    </dgm:pt>
    <dgm:pt modelId="{93A4C57F-D504-9E42-96B6-C3BD12315D35}" type="pres">
      <dgm:prSet presAssocID="{448F3736-6079-8445-B28F-B322EDF05BF0}" presName="parentText" presStyleLbl="node1" presStyleIdx="2" presStyleCnt="4">
        <dgm:presLayoutVars>
          <dgm:chMax val="0"/>
          <dgm:bulletEnabled val="1"/>
        </dgm:presLayoutVars>
      </dgm:prSet>
      <dgm:spPr bwMode="auto"/>
    </dgm:pt>
    <dgm:pt modelId="{9716F233-12F7-6744-B2B0-CF4A78C6FB29}" type="pres">
      <dgm:prSet presAssocID="{4E6245D8-5BEE-AC47-A0C3-F99294965A89}" presName="spacer" presStyleCnt="0"/>
      <dgm:spPr bwMode="auto"/>
    </dgm:pt>
    <dgm:pt modelId="{08E16A77-D654-014E-ADBD-6E9C8361B5C0}" type="pres">
      <dgm:prSet presAssocID="{6E1DA791-A42B-6B4A-BE95-FE9794F37ED7}" presName="parentText" presStyleLbl="node1" presStyleIdx="3" presStyleCnt="4">
        <dgm:presLayoutVars>
          <dgm:chMax val="0"/>
          <dgm:bulletEnabled val="1"/>
        </dgm:presLayoutVars>
      </dgm:prSet>
      <dgm:spPr bwMode="auto"/>
    </dgm:pt>
  </dgm:ptLst>
  <dgm:cxnLst>
    <dgm:cxn modelId="{44B11112-E400-7442-8182-F69648A853CB}" srcId="{17959EBF-2EFC-5C41-8DEA-1AF03848A6D5}" destId="{6E1DA791-A42B-6B4A-BE95-FE9794F37ED7}" srcOrd="3" destOrd="0" parTransId="{91EF415A-CAF0-DD42-9525-289410E817E3}" sibTransId="{B7D76E97-C88E-1D4C-9000-C6EB00A4BDB7}"/>
    <dgm:cxn modelId="{1707281B-40FB-4704-A572-0BD9221B0299}" srcId="{17959EBF-2EFC-5C41-8DEA-1AF03848A6D5}" destId="{E416CCCB-EBBA-4629-BD12-1B882299B157}" srcOrd="1" destOrd="0" parTransId="{0D3E4A57-6663-4BD1-B9C9-EB43AD52E023}" sibTransId="{18283FF1-9471-4295-9BC9-34750D7699B0}"/>
    <dgm:cxn modelId="{B028D23B-08CF-7D4E-85D4-8984124B8062}" type="presOf" srcId="{17959EBF-2EFC-5C41-8DEA-1AF03848A6D5}" destId="{1FE08623-E8A4-234A-BF00-360001389615}" srcOrd="0" destOrd="0" presId="urn:microsoft.com/office/officeart/2005/8/layout/vList2"/>
    <dgm:cxn modelId="{02253F75-DEF6-4940-83B0-6C5F01194562}" srcId="{17959EBF-2EFC-5C41-8DEA-1AF03848A6D5}" destId="{448F3736-6079-8445-B28F-B322EDF05BF0}" srcOrd="2" destOrd="0" parTransId="{AFBB917D-C0BC-534F-A253-C8D69F362442}" sibTransId="{4E6245D8-5BEE-AC47-A0C3-F99294965A89}"/>
    <dgm:cxn modelId="{195DB69E-98B0-B94A-9B60-8F569CF99D67}" type="presOf" srcId="{10601FC8-7275-D745-A959-4EFD1614DDD8}" destId="{BFDE1FC1-D1DC-CD45-A835-FC78D6891246}" srcOrd="0" destOrd="0" presId="urn:microsoft.com/office/officeart/2005/8/layout/vList2"/>
    <dgm:cxn modelId="{1306F0C7-0887-BF49-B699-AC16075F2614}" type="presOf" srcId="{6E1DA791-A42B-6B4A-BE95-FE9794F37ED7}" destId="{08E16A77-D654-014E-ADBD-6E9C8361B5C0}" srcOrd="0" destOrd="0" presId="urn:microsoft.com/office/officeart/2005/8/layout/vList2"/>
    <dgm:cxn modelId="{C7AC59D7-6087-D544-B6A3-C99BF74D8EB1}" type="presOf" srcId="{448F3736-6079-8445-B28F-B322EDF05BF0}" destId="{93A4C57F-D504-9E42-96B6-C3BD12315D35}" srcOrd="0" destOrd="0" presId="urn:microsoft.com/office/officeart/2005/8/layout/vList2"/>
    <dgm:cxn modelId="{619021F3-A5A4-4703-B283-19461A6B1C2F}" type="presOf" srcId="{E416CCCB-EBBA-4629-BD12-1B882299B157}" destId="{631D3CA6-0C2E-4149-A25E-7D4BE883AA4C}" srcOrd="0" destOrd="0" presId="urn:microsoft.com/office/officeart/2005/8/layout/vList2"/>
    <dgm:cxn modelId="{0B77D0FC-9D4B-9549-A5C8-038ADAB37DE0}" srcId="{17959EBF-2EFC-5C41-8DEA-1AF03848A6D5}" destId="{10601FC8-7275-D745-A959-4EFD1614DDD8}" srcOrd="0" destOrd="0" parTransId="{3AA60470-3CE9-8948-B443-3A39DD5AB611}" sibTransId="{D46B4FBF-93F3-E543-AF3F-082F6292930D}"/>
    <dgm:cxn modelId="{FDDDDC2E-B3BE-8F44-8C80-D4C636DDC97F}" type="presParOf" srcId="{1FE08623-E8A4-234A-BF00-360001389615}" destId="{BFDE1FC1-D1DC-CD45-A835-FC78D6891246}" srcOrd="0" destOrd="0" presId="urn:microsoft.com/office/officeart/2005/8/layout/vList2"/>
    <dgm:cxn modelId="{D246D79D-4D6B-4841-9D9D-125ED340C335}" type="presParOf" srcId="{1FE08623-E8A4-234A-BF00-360001389615}" destId="{E8DEA99F-5F9E-7A44-B706-C9ACAECC468F}" srcOrd="1" destOrd="0" presId="urn:microsoft.com/office/officeart/2005/8/layout/vList2"/>
    <dgm:cxn modelId="{2DA46A63-580E-43E5-9A7F-E47F953037B8}" type="presParOf" srcId="{1FE08623-E8A4-234A-BF00-360001389615}" destId="{631D3CA6-0C2E-4149-A25E-7D4BE883AA4C}" srcOrd="2" destOrd="0" presId="urn:microsoft.com/office/officeart/2005/8/layout/vList2"/>
    <dgm:cxn modelId="{07E74CCB-BB18-4C75-B0A3-4B3A63A36B89}" type="presParOf" srcId="{1FE08623-E8A4-234A-BF00-360001389615}" destId="{FD0AF3CE-51EF-455E-91E0-4C4E1E34A9C9}" srcOrd="3" destOrd="0" presId="urn:microsoft.com/office/officeart/2005/8/layout/vList2"/>
    <dgm:cxn modelId="{4AAE48A3-66B9-B447-A61E-3527C830824D}" type="presParOf" srcId="{1FE08623-E8A4-234A-BF00-360001389615}" destId="{93A4C57F-D504-9E42-96B6-C3BD12315D35}" srcOrd="4" destOrd="0" presId="urn:microsoft.com/office/officeart/2005/8/layout/vList2"/>
    <dgm:cxn modelId="{6C5DAB15-FFFC-1E4D-A214-91E23AA11AEB}" type="presParOf" srcId="{1FE08623-E8A4-234A-BF00-360001389615}" destId="{9716F233-12F7-6744-B2B0-CF4A78C6FB29}" srcOrd="5" destOrd="0" presId="urn:microsoft.com/office/officeart/2005/8/layout/vList2"/>
    <dgm:cxn modelId="{4A6EE93A-9B4B-A94B-8140-017084A15C65}" type="presParOf" srcId="{1FE08623-E8A4-234A-BF00-360001389615}" destId="{08E16A77-D654-014E-ADBD-6E9C8361B5C0}"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959EBF-2EFC-5C41-8DEA-1AF03848A6D5}" type="doc">
      <dgm:prSet loTypeId="urn:microsoft.com/office/officeart/2005/8/layout/vList2" loCatId="" qsTypeId="urn:microsoft.com/office/officeart/2005/8/quickstyle/simple1" qsCatId="simple" csTypeId="urn:microsoft.com/office/officeart/2005/8/colors/accent1_2" csCatId="accent1" phldr="1"/>
      <dgm:spPr bwMode="auto"/>
      <dgm:t>
        <a:bodyPr/>
        <a:lstStyle/>
        <a:p>
          <a:pPr>
            <a:defRPr/>
          </a:pPr>
          <a:endParaRPr lang="de-DE"/>
        </a:p>
      </dgm:t>
    </dgm:pt>
    <dgm:pt modelId="{6E1DA791-A42B-6B4A-BE95-FE9794F37ED7}">
      <dgm:prSet phldrT="" custT="1"/>
      <dgm:spPr bwMode="auto">
        <a:solidFill>
          <a:srgbClr val="4A9776"/>
        </a:solidFill>
      </dgm:spPr>
      <dgm:t>
        <a:bodyPr/>
        <a:lstStyle/>
        <a:p>
          <a:pPr>
            <a:buFont typeface="Symbol"/>
            <a:buChar char=""/>
            <a:defRPr/>
          </a:pPr>
          <a:r>
            <a:rPr lang="de-DE" sz="1600" b="0" dirty="0"/>
            <a:t>eine individuelle Förderung der Lernenden durch die Integration von Übungen mit automatisiertem Feedback. </a:t>
          </a:r>
          <a:endParaRPr sz="1600" b="0" dirty="0"/>
        </a:p>
      </dgm:t>
    </dgm:pt>
    <dgm:pt modelId="{91EF415A-CAF0-DD42-9525-289410E817E3}" type="parTrans" cxnId="{44B11112-E400-7442-8182-F69648A853CB}">
      <dgm:prSet/>
      <dgm:spPr bwMode="auto"/>
      <dgm:t>
        <a:bodyPr/>
        <a:lstStyle/>
        <a:p>
          <a:pPr>
            <a:defRPr/>
          </a:pPr>
          <a:endParaRPr lang="de-DE"/>
        </a:p>
      </dgm:t>
    </dgm:pt>
    <dgm:pt modelId="{B7D76E97-C88E-1D4C-9000-C6EB00A4BDB7}" type="sibTrans" cxnId="{44B11112-E400-7442-8182-F69648A853CB}">
      <dgm:prSet/>
      <dgm:spPr bwMode="auto"/>
      <dgm:t>
        <a:bodyPr/>
        <a:lstStyle/>
        <a:p>
          <a:pPr>
            <a:defRPr/>
          </a:pPr>
          <a:endParaRPr lang="de-DE"/>
        </a:p>
      </dgm:t>
    </dgm:pt>
    <dgm:pt modelId="{E416CCCB-EBBA-4629-BD12-1B882299B157}">
      <dgm:prSet phldrT="" custT="1"/>
      <dgm:spPr bwMode="auto">
        <a:solidFill>
          <a:srgbClr val="4A9776"/>
        </a:solidFill>
      </dgm:spPr>
      <dgm:t>
        <a:bodyPr/>
        <a:lstStyle/>
        <a:p>
          <a:pPr>
            <a:defRPr/>
          </a:pPr>
          <a:r>
            <a:rPr lang="de-DE" sz="1600" b="0" dirty="0"/>
            <a:t>eine unkomplizierte Abgabe von Zwischenständen und Arbeitsergebnissen, damit die Lehrenden zeitnah und individuell Feedback geben und so den Lernprozess effektiv begleiten können.</a:t>
          </a:r>
          <a:endParaRPr lang="de-DE" sz="1600" b="0" dirty="0">
            <a:latin typeface="Calibri"/>
            <a:cs typeface="Calibri"/>
          </a:endParaRPr>
        </a:p>
      </dgm:t>
    </dgm:pt>
    <dgm:pt modelId="{0D3E4A57-6663-4BD1-B9C9-EB43AD52E023}" type="parTrans" cxnId="{1707281B-40FB-4704-A572-0BD9221B0299}">
      <dgm:prSet/>
      <dgm:spPr bwMode="auto"/>
      <dgm:t>
        <a:bodyPr/>
        <a:lstStyle/>
        <a:p>
          <a:pPr>
            <a:defRPr/>
          </a:pPr>
          <a:endParaRPr lang="de-DE"/>
        </a:p>
      </dgm:t>
    </dgm:pt>
    <dgm:pt modelId="{18283FF1-9471-4295-9BC9-34750D7699B0}" type="sibTrans" cxnId="{1707281B-40FB-4704-A572-0BD9221B0299}">
      <dgm:prSet/>
      <dgm:spPr bwMode="auto"/>
      <dgm:t>
        <a:bodyPr/>
        <a:lstStyle/>
        <a:p>
          <a:pPr>
            <a:defRPr/>
          </a:pPr>
          <a:endParaRPr lang="de-DE"/>
        </a:p>
      </dgm:t>
    </dgm:pt>
    <dgm:pt modelId="{382A44E6-CD77-422A-A9B9-0A47B28B844F}">
      <dgm:prSet phldrT="" custT="1"/>
      <dgm:spPr bwMode="auto">
        <a:solidFill>
          <a:srgbClr val="4A9776"/>
        </a:solidFill>
      </dgm:spPr>
      <dgm:t>
        <a:bodyPr/>
        <a:lstStyle/>
        <a:p>
          <a:pPr>
            <a:buClr>
              <a:srgbClr val="000000"/>
            </a:buClr>
            <a:buFont typeface="Symbol"/>
            <a:buChar char=""/>
            <a:defRPr/>
          </a:pPr>
          <a:r>
            <a:rPr lang="de-DE" sz="1600" b="0" dirty="0"/>
            <a:t>durch kollaborative Werkzeuge den direkten Austausch zwischen den Lernenden in Form von gegenseitigen Kommentaren und Bewertungen.</a:t>
          </a:r>
          <a:endParaRPr sz="1600" b="0" dirty="0"/>
        </a:p>
      </dgm:t>
    </dgm:pt>
    <dgm:pt modelId="{54CA2DD9-F071-4728-9251-960D8930CFC4}" type="parTrans" cxnId="{F050D110-A90C-4275-AA9B-017C4E359889}">
      <dgm:prSet/>
      <dgm:spPr bwMode="auto"/>
      <dgm:t>
        <a:bodyPr/>
        <a:lstStyle/>
        <a:p>
          <a:pPr>
            <a:defRPr/>
          </a:pPr>
          <a:endParaRPr lang="de-DE"/>
        </a:p>
      </dgm:t>
    </dgm:pt>
    <dgm:pt modelId="{5CFF7764-A2F4-4801-8AB1-93207FFF24D8}" type="sibTrans" cxnId="{F050D110-A90C-4275-AA9B-017C4E359889}">
      <dgm:prSet/>
      <dgm:spPr bwMode="auto"/>
      <dgm:t>
        <a:bodyPr/>
        <a:lstStyle/>
        <a:p>
          <a:pPr>
            <a:defRPr/>
          </a:pPr>
          <a:endParaRPr lang="de-DE"/>
        </a:p>
      </dgm:t>
    </dgm:pt>
    <dgm:pt modelId="{C38A0363-2EC6-4FD3-B294-FDFF398CB250}">
      <dgm:prSet phldrT="" custT="1"/>
      <dgm:spPr bwMode="auto">
        <a:solidFill>
          <a:srgbClr val="4A9776"/>
        </a:solidFill>
      </dgm:spPr>
      <dgm:t>
        <a:bodyPr/>
        <a:lstStyle/>
        <a:p>
          <a:pPr>
            <a:buClr>
              <a:srgbClr val="000000"/>
            </a:buClr>
            <a:buFont typeface="Symbol"/>
            <a:buChar char=""/>
            <a:defRPr/>
          </a:pPr>
          <a:r>
            <a:rPr lang="de-DE" sz="1600" b="0" dirty="0"/>
            <a:t>neue Kommunikationswege, um die Lernenden über die Unterrichtszeit hinaus zu begleiten.</a:t>
          </a:r>
          <a:endParaRPr sz="1600" b="0" dirty="0"/>
        </a:p>
      </dgm:t>
    </dgm:pt>
    <dgm:pt modelId="{034DDE29-6BD3-452B-A20D-5232CB1CF82B}" type="parTrans" cxnId="{B5613F58-ACD5-47FD-8DA5-D210D744923E}">
      <dgm:prSet/>
      <dgm:spPr bwMode="auto"/>
      <dgm:t>
        <a:bodyPr/>
        <a:lstStyle/>
        <a:p>
          <a:pPr>
            <a:defRPr/>
          </a:pPr>
          <a:endParaRPr lang="de-DE"/>
        </a:p>
      </dgm:t>
    </dgm:pt>
    <dgm:pt modelId="{834F18CE-5A3E-40BE-B36E-C3D4D7729F68}" type="sibTrans" cxnId="{B5613F58-ACD5-47FD-8DA5-D210D744923E}">
      <dgm:prSet/>
      <dgm:spPr bwMode="auto"/>
      <dgm:t>
        <a:bodyPr/>
        <a:lstStyle/>
        <a:p>
          <a:pPr>
            <a:defRPr/>
          </a:pPr>
          <a:endParaRPr lang="de-DE"/>
        </a:p>
      </dgm:t>
    </dgm:pt>
    <dgm:pt modelId="{10601FC8-7275-D745-A959-4EFD1614DDD8}">
      <dgm:prSet phldrT="" custT="1"/>
      <dgm:spPr bwMode="auto">
        <a:solidFill>
          <a:srgbClr val="4A9776"/>
        </a:solidFill>
      </dgm:spPr>
      <dgm:t>
        <a:bodyPr/>
        <a:lstStyle/>
        <a:p>
          <a:pPr>
            <a:defRPr/>
          </a:pPr>
          <a:r>
            <a:rPr lang="de-DE" sz="1600" b="0" dirty="0"/>
            <a:t>die Bereitstellung vielfältiger Unterstützungsmöglichkeiten bei der Bearbeitung der Aufgaben.</a:t>
          </a:r>
          <a:endParaRPr lang="de-DE" sz="1600" b="0" dirty="0">
            <a:latin typeface="Calibri"/>
            <a:cs typeface="Calibri"/>
          </a:endParaRPr>
        </a:p>
      </dgm:t>
    </dgm:pt>
    <dgm:pt modelId="{D46B4FBF-93F3-E543-AF3F-082F6292930D}" type="sibTrans" cxnId="{0B77D0FC-9D4B-9549-A5C8-038ADAB37DE0}">
      <dgm:prSet/>
      <dgm:spPr bwMode="auto"/>
      <dgm:t>
        <a:bodyPr/>
        <a:lstStyle/>
        <a:p>
          <a:pPr>
            <a:defRPr/>
          </a:pPr>
          <a:endParaRPr lang="de-DE"/>
        </a:p>
      </dgm:t>
    </dgm:pt>
    <dgm:pt modelId="{3AA60470-3CE9-8948-B443-3A39DD5AB611}" type="parTrans" cxnId="{0B77D0FC-9D4B-9549-A5C8-038ADAB37DE0}">
      <dgm:prSet/>
      <dgm:spPr bwMode="auto"/>
      <dgm:t>
        <a:bodyPr/>
        <a:lstStyle/>
        <a:p>
          <a:pPr>
            <a:defRPr/>
          </a:pPr>
          <a:endParaRPr lang="de-DE"/>
        </a:p>
      </dgm:t>
    </dgm:pt>
    <dgm:pt modelId="{1FE08623-E8A4-234A-BF00-360001389615}" type="pres">
      <dgm:prSet presAssocID="{17959EBF-2EFC-5C41-8DEA-1AF03848A6D5}" presName="linear" presStyleCnt="0">
        <dgm:presLayoutVars>
          <dgm:animLvl val="lvl"/>
          <dgm:resizeHandles val="exact"/>
        </dgm:presLayoutVars>
      </dgm:prSet>
      <dgm:spPr bwMode="auto"/>
    </dgm:pt>
    <dgm:pt modelId="{BFDE1FC1-D1DC-CD45-A835-FC78D6891246}" type="pres">
      <dgm:prSet presAssocID="{10601FC8-7275-D745-A959-4EFD1614DDD8}" presName="parentText" presStyleLbl="node1" presStyleIdx="0" presStyleCnt="5">
        <dgm:presLayoutVars>
          <dgm:chMax val="0"/>
          <dgm:bulletEnabled val="1"/>
        </dgm:presLayoutVars>
      </dgm:prSet>
      <dgm:spPr bwMode="auto"/>
    </dgm:pt>
    <dgm:pt modelId="{E8DEA99F-5F9E-7A44-B706-C9ACAECC468F}" type="pres">
      <dgm:prSet presAssocID="{D46B4FBF-93F3-E543-AF3F-082F6292930D}" presName="spacer" presStyleCnt="0"/>
      <dgm:spPr bwMode="auto"/>
    </dgm:pt>
    <dgm:pt modelId="{631D3CA6-0C2E-4149-A25E-7D4BE883AA4C}" type="pres">
      <dgm:prSet presAssocID="{E416CCCB-EBBA-4629-BD12-1B882299B157}" presName="parentText" presStyleLbl="node1" presStyleIdx="1" presStyleCnt="5">
        <dgm:presLayoutVars>
          <dgm:chMax val="0"/>
          <dgm:bulletEnabled val="1"/>
        </dgm:presLayoutVars>
      </dgm:prSet>
      <dgm:spPr bwMode="auto"/>
    </dgm:pt>
    <dgm:pt modelId="{FD0AF3CE-51EF-455E-91E0-4C4E1E34A9C9}" type="pres">
      <dgm:prSet presAssocID="{18283FF1-9471-4295-9BC9-34750D7699B0}" presName="spacer" presStyleCnt="0"/>
      <dgm:spPr bwMode="auto"/>
    </dgm:pt>
    <dgm:pt modelId="{08E16A77-D654-014E-ADBD-6E9C8361B5C0}" type="pres">
      <dgm:prSet presAssocID="{6E1DA791-A42B-6B4A-BE95-FE9794F37ED7}" presName="parentText" presStyleLbl="node1" presStyleIdx="2" presStyleCnt="5">
        <dgm:presLayoutVars>
          <dgm:chMax val="0"/>
          <dgm:bulletEnabled val="1"/>
        </dgm:presLayoutVars>
      </dgm:prSet>
      <dgm:spPr bwMode="auto"/>
    </dgm:pt>
    <dgm:pt modelId="{30336E78-D093-4785-9C97-07A508D04351}" type="pres">
      <dgm:prSet presAssocID="{B7D76E97-C88E-1D4C-9000-C6EB00A4BDB7}" presName="spacer" presStyleCnt="0"/>
      <dgm:spPr bwMode="auto"/>
    </dgm:pt>
    <dgm:pt modelId="{E8D8EF41-0E42-458D-9809-0544F621FDDB}" type="pres">
      <dgm:prSet presAssocID="{382A44E6-CD77-422A-A9B9-0A47B28B844F}" presName="parentText" presStyleLbl="node1" presStyleIdx="3" presStyleCnt="5">
        <dgm:presLayoutVars>
          <dgm:chMax val="0"/>
          <dgm:bulletEnabled val="1"/>
        </dgm:presLayoutVars>
      </dgm:prSet>
      <dgm:spPr bwMode="auto"/>
    </dgm:pt>
    <dgm:pt modelId="{C8DB2227-8BF2-4E9C-88A7-6F90C7A5858D}" type="pres">
      <dgm:prSet presAssocID="{5CFF7764-A2F4-4801-8AB1-93207FFF24D8}" presName="spacer" presStyleCnt="0"/>
      <dgm:spPr bwMode="auto"/>
    </dgm:pt>
    <dgm:pt modelId="{F8673C40-DE8E-4E15-8626-54492B4491B7}" type="pres">
      <dgm:prSet presAssocID="{C38A0363-2EC6-4FD3-B294-FDFF398CB250}" presName="parentText" presStyleLbl="node1" presStyleIdx="4" presStyleCnt="5">
        <dgm:presLayoutVars>
          <dgm:chMax val="0"/>
          <dgm:bulletEnabled val="1"/>
        </dgm:presLayoutVars>
      </dgm:prSet>
      <dgm:spPr bwMode="auto"/>
    </dgm:pt>
  </dgm:ptLst>
  <dgm:cxnLst>
    <dgm:cxn modelId="{F050D110-A90C-4275-AA9B-017C4E359889}" srcId="{17959EBF-2EFC-5C41-8DEA-1AF03848A6D5}" destId="{382A44E6-CD77-422A-A9B9-0A47B28B844F}" srcOrd="3" destOrd="0" parTransId="{54CA2DD9-F071-4728-9251-960D8930CFC4}" sibTransId="{5CFF7764-A2F4-4801-8AB1-93207FFF24D8}"/>
    <dgm:cxn modelId="{44B11112-E400-7442-8182-F69648A853CB}" srcId="{17959EBF-2EFC-5C41-8DEA-1AF03848A6D5}" destId="{6E1DA791-A42B-6B4A-BE95-FE9794F37ED7}" srcOrd="2" destOrd="0" parTransId="{91EF415A-CAF0-DD42-9525-289410E817E3}" sibTransId="{B7D76E97-C88E-1D4C-9000-C6EB00A4BDB7}"/>
    <dgm:cxn modelId="{1707281B-40FB-4704-A572-0BD9221B0299}" srcId="{17959EBF-2EFC-5C41-8DEA-1AF03848A6D5}" destId="{E416CCCB-EBBA-4629-BD12-1B882299B157}" srcOrd="1" destOrd="0" parTransId="{0D3E4A57-6663-4BD1-B9C9-EB43AD52E023}" sibTransId="{18283FF1-9471-4295-9BC9-34750D7699B0}"/>
    <dgm:cxn modelId="{AD2ED220-8C9E-4D75-ADF0-BFC95C1C3477}" type="presOf" srcId="{382A44E6-CD77-422A-A9B9-0A47B28B844F}" destId="{E8D8EF41-0E42-458D-9809-0544F621FDDB}" srcOrd="0" destOrd="0" presId="urn:microsoft.com/office/officeart/2005/8/layout/vList2"/>
    <dgm:cxn modelId="{B028D23B-08CF-7D4E-85D4-8984124B8062}" type="presOf" srcId="{17959EBF-2EFC-5C41-8DEA-1AF03848A6D5}" destId="{1FE08623-E8A4-234A-BF00-360001389615}" srcOrd="0" destOrd="0" presId="urn:microsoft.com/office/officeart/2005/8/layout/vList2"/>
    <dgm:cxn modelId="{B5613F58-ACD5-47FD-8DA5-D210D744923E}" srcId="{17959EBF-2EFC-5C41-8DEA-1AF03848A6D5}" destId="{C38A0363-2EC6-4FD3-B294-FDFF398CB250}" srcOrd="4" destOrd="0" parTransId="{034DDE29-6BD3-452B-A20D-5232CB1CF82B}" sibTransId="{834F18CE-5A3E-40BE-B36E-C3D4D7729F68}"/>
    <dgm:cxn modelId="{ACE5CD75-A21E-48DB-BC28-4EDE53DFD859}" type="presOf" srcId="{C38A0363-2EC6-4FD3-B294-FDFF398CB250}" destId="{F8673C40-DE8E-4E15-8626-54492B4491B7}" srcOrd="0" destOrd="0" presId="urn:microsoft.com/office/officeart/2005/8/layout/vList2"/>
    <dgm:cxn modelId="{195DB69E-98B0-B94A-9B60-8F569CF99D67}" type="presOf" srcId="{10601FC8-7275-D745-A959-4EFD1614DDD8}" destId="{BFDE1FC1-D1DC-CD45-A835-FC78D6891246}" srcOrd="0" destOrd="0" presId="urn:microsoft.com/office/officeart/2005/8/layout/vList2"/>
    <dgm:cxn modelId="{1306F0C7-0887-BF49-B699-AC16075F2614}" type="presOf" srcId="{6E1DA791-A42B-6B4A-BE95-FE9794F37ED7}" destId="{08E16A77-D654-014E-ADBD-6E9C8361B5C0}" srcOrd="0" destOrd="0" presId="urn:microsoft.com/office/officeart/2005/8/layout/vList2"/>
    <dgm:cxn modelId="{619021F3-A5A4-4703-B283-19461A6B1C2F}" type="presOf" srcId="{E416CCCB-EBBA-4629-BD12-1B882299B157}" destId="{631D3CA6-0C2E-4149-A25E-7D4BE883AA4C}" srcOrd="0" destOrd="0" presId="urn:microsoft.com/office/officeart/2005/8/layout/vList2"/>
    <dgm:cxn modelId="{0B77D0FC-9D4B-9549-A5C8-038ADAB37DE0}" srcId="{17959EBF-2EFC-5C41-8DEA-1AF03848A6D5}" destId="{10601FC8-7275-D745-A959-4EFD1614DDD8}" srcOrd="0" destOrd="0" parTransId="{3AA60470-3CE9-8948-B443-3A39DD5AB611}" sibTransId="{D46B4FBF-93F3-E543-AF3F-082F6292930D}"/>
    <dgm:cxn modelId="{FDDDDC2E-B3BE-8F44-8C80-D4C636DDC97F}" type="presParOf" srcId="{1FE08623-E8A4-234A-BF00-360001389615}" destId="{BFDE1FC1-D1DC-CD45-A835-FC78D6891246}" srcOrd="0" destOrd="0" presId="urn:microsoft.com/office/officeart/2005/8/layout/vList2"/>
    <dgm:cxn modelId="{D246D79D-4D6B-4841-9D9D-125ED340C335}" type="presParOf" srcId="{1FE08623-E8A4-234A-BF00-360001389615}" destId="{E8DEA99F-5F9E-7A44-B706-C9ACAECC468F}" srcOrd="1" destOrd="0" presId="urn:microsoft.com/office/officeart/2005/8/layout/vList2"/>
    <dgm:cxn modelId="{2DA46A63-580E-43E5-9A7F-E47F953037B8}" type="presParOf" srcId="{1FE08623-E8A4-234A-BF00-360001389615}" destId="{631D3CA6-0C2E-4149-A25E-7D4BE883AA4C}" srcOrd="2" destOrd="0" presId="urn:microsoft.com/office/officeart/2005/8/layout/vList2"/>
    <dgm:cxn modelId="{07E74CCB-BB18-4C75-B0A3-4B3A63A36B89}" type="presParOf" srcId="{1FE08623-E8A4-234A-BF00-360001389615}" destId="{FD0AF3CE-51EF-455E-91E0-4C4E1E34A9C9}" srcOrd="3" destOrd="0" presId="urn:microsoft.com/office/officeart/2005/8/layout/vList2"/>
    <dgm:cxn modelId="{4A6EE93A-9B4B-A94B-8140-017084A15C65}" type="presParOf" srcId="{1FE08623-E8A4-234A-BF00-360001389615}" destId="{08E16A77-D654-014E-ADBD-6E9C8361B5C0}" srcOrd="4" destOrd="0" presId="urn:microsoft.com/office/officeart/2005/8/layout/vList2"/>
    <dgm:cxn modelId="{1B93B785-AD76-4480-8C20-F897C7FDB333}" type="presParOf" srcId="{1FE08623-E8A4-234A-BF00-360001389615}" destId="{30336E78-D093-4785-9C97-07A508D04351}" srcOrd="5" destOrd="0" presId="urn:microsoft.com/office/officeart/2005/8/layout/vList2"/>
    <dgm:cxn modelId="{8D580E74-DEDE-4442-B3C1-34DC459F2F83}" type="presParOf" srcId="{1FE08623-E8A4-234A-BF00-360001389615}" destId="{E8D8EF41-0E42-458D-9809-0544F621FDDB}" srcOrd="6" destOrd="0" presId="urn:microsoft.com/office/officeart/2005/8/layout/vList2"/>
    <dgm:cxn modelId="{E8F5419A-5EB1-4AAA-B03A-1035BC3BA4C4}" type="presParOf" srcId="{1FE08623-E8A4-234A-BF00-360001389615}" destId="{C8DB2227-8BF2-4E9C-88A7-6F90C7A5858D}" srcOrd="7" destOrd="0" presId="urn:microsoft.com/office/officeart/2005/8/layout/vList2"/>
    <dgm:cxn modelId="{4079EC8A-9C30-48AD-8903-BBE37717E6C1}" type="presParOf" srcId="{1FE08623-E8A4-234A-BF00-360001389615}" destId="{F8673C40-DE8E-4E15-8626-54492B4491B7}"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7959EBF-2EFC-5C41-8DEA-1AF03848A6D5}" type="doc">
      <dgm:prSet loTypeId="urn:microsoft.com/office/officeart/2005/8/layout/vList2" loCatId="" qsTypeId="urn:microsoft.com/office/officeart/2005/8/quickstyle/simple1" qsCatId="simple" csTypeId="urn:microsoft.com/office/officeart/2005/8/colors/accent1_2" csCatId="accent1" phldr="1"/>
      <dgm:spPr bwMode="auto"/>
      <dgm:t>
        <a:bodyPr/>
        <a:lstStyle/>
        <a:p>
          <a:pPr>
            <a:defRPr/>
          </a:pPr>
          <a:endParaRPr lang="de-DE"/>
        </a:p>
      </dgm:t>
    </dgm:pt>
    <dgm:pt modelId="{6E1DA791-A42B-6B4A-BE95-FE9794F37ED7}">
      <dgm:prSet phldrT="" custT="1"/>
      <dgm:spPr bwMode="auto">
        <a:solidFill>
          <a:srgbClr val="4A9776"/>
        </a:solidFill>
      </dgm:spPr>
      <dgm:t>
        <a:bodyPr/>
        <a:lstStyle/>
        <a:p>
          <a:pPr>
            <a:buFont typeface="Symbol"/>
            <a:buChar char=""/>
            <a:defRPr/>
          </a:pPr>
          <a:r>
            <a:rPr lang="de-DE" sz="1600" b="0" dirty="0"/>
            <a:t>die Förderung von selbstgesteuertem Lernen in Projekten durch digitale Aufgabenformate wie die Erstellung von Podcasts, Blogs und Erklärvideos.  </a:t>
          </a:r>
          <a:endParaRPr sz="1600" b="0" dirty="0"/>
        </a:p>
      </dgm:t>
    </dgm:pt>
    <dgm:pt modelId="{91EF415A-CAF0-DD42-9525-289410E817E3}" type="parTrans" cxnId="{44B11112-E400-7442-8182-F69648A853CB}">
      <dgm:prSet/>
      <dgm:spPr bwMode="auto"/>
      <dgm:t>
        <a:bodyPr/>
        <a:lstStyle/>
        <a:p>
          <a:pPr>
            <a:defRPr/>
          </a:pPr>
          <a:endParaRPr lang="de-DE"/>
        </a:p>
      </dgm:t>
    </dgm:pt>
    <dgm:pt modelId="{B7D76E97-C88E-1D4C-9000-C6EB00A4BDB7}" type="sibTrans" cxnId="{44B11112-E400-7442-8182-F69648A853CB}">
      <dgm:prSet/>
      <dgm:spPr bwMode="auto"/>
      <dgm:t>
        <a:bodyPr/>
        <a:lstStyle/>
        <a:p>
          <a:pPr>
            <a:defRPr/>
          </a:pPr>
          <a:endParaRPr lang="de-DE"/>
        </a:p>
      </dgm:t>
    </dgm:pt>
    <dgm:pt modelId="{E416CCCB-EBBA-4629-BD12-1B882299B157}">
      <dgm:prSet phldrT="" custT="1"/>
      <dgm:spPr bwMode="auto">
        <a:solidFill>
          <a:srgbClr val="4A9776"/>
        </a:solidFill>
      </dgm:spPr>
      <dgm:t>
        <a:bodyPr/>
        <a:lstStyle/>
        <a:p>
          <a:pPr>
            <a:defRPr/>
          </a:pPr>
          <a:r>
            <a:rPr lang="de-DE" sz="1600" b="0" dirty="0"/>
            <a:t>ein klar strukturiertes und didaktisch aufbereitetes Lernangebot.</a:t>
          </a:r>
          <a:endParaRPr lang="de-DE" sz="1600" b="0" dirty="0">
            <a:latin typeface="Calibri"/>
            <a:cs typeface="Calibri"/>
          </a:endParaRPr>
        </a:p>
      </dgm:t>
    </dgm:pt>
    <dgm:pt modelId="{0D3E4A57-6663-4BD1-B9C9-EB43AD52E023}" type="parTrans" cxnId="{1707281B-40FB-4704-A572-0BD9221B0299}">
      <dgm:prSet/>
      <dgm:spPr bwMode="auto"/>
      <dgm:t>
        <a:bodyPr/>
        <a:lstStyle/>
        <a:p>
          <a:pPr>
            <a:defRPr/>
          </a:pPr>
          <a:endParaRPr lang="de-DE"/>
        </a:p>
      </dgm:t>
    </dgm:pt>
    <dgm:pt modelId="{18283FF1-9471-4295-9BC9-34750D7699B0}" type="sibTrans" cxnId="{1707281B-40FB-4704-A572-0BD9221B0299}">
      <dgm:prSet/>
      <dgm:spPr bwMode="auto"/>
      <dgm:t>
        <a:bodyPr/>
        <a:lstStyle/>
        <a:p>
          <a:pPr>
            <a:defRPr/>
          </a:pPr>
          <a:endParaRPr lang="de-DE"/>
        </a:p>
      </dgm:t>
    </dgm:pt>
    <dgm:pt modelId="{382A44E6-CD77-422A-A9B9-0A47B28B844F}">
      <dgm:prSet phldrT="" custT="1"/>
      <dgm:spPr bwMode="auto">
        <a:solidFill>
          <a:srgbClr val="4A9776"/>
        </a:solidFill>
      </dgm:spPr>
      <dgm:t>
        <a:bodyPr/>
        <a:lstStyle/>
        <a:p>
          <a:pPr>
            <a:buClr>
              <a:srgbClr val="000000"/>
            </a:buClr>
            <a:buFont typeface="Symbol"/>
            <a:buChar char=""/>
            <a:defRPr/>
          </a:pPr>
          <a:r>
            <a:rPr lang="de-DE" sz="1600" b="0" dirty="0"/>
            <a:t>einen einfachen Zugang für Lernende zu digitalen Arbeitshilfen zur Förderung des eigenverantwortlichen Lernens und individueller Zielverfolgung. </a:t>
          </a:r>
          <a:endParaRPr sz="1600" b="0" dirty="0"/>
        </a:p>
      </dgm:t>
    </dgm:pt>
    <dgm:pt modelId="{54CA2DD9-F071-4728-9251-960D8930CFC4}" type="parTrans" cxnId="{F050D110-A90C-4275-AA9B-017C4E359889}">
      <dgm:prSet/>
      <dgm:spPr bwMode="auto"/>
      <dgm:t>
        <a:bodyPr/>
        <a:lstStyle/>
        <a:p>
          <a:pPr>
            <a:defRPr/>
          </a:pPr>
          <a:endParaRPr lang="de-DE"/>
        </a:p>
      </dgm:t>
    </dgm:pt>
    <dgm:pt modelId="{5CFF7764-A2F4-4801-8AB1-93207FFF24D8}" type="sibTrans" cxnId="{F050D110-A90C-4275-AA9B-017C4E359889}">
      <dgm:prSet/>
      <dgm:spPr bwMode="auto"/>
      <dgm:t>
        <a:bodyPr/>
        <a:lstStyle/>
        <a:p>
          <a:pPr>
            <a:defRPr/>
          </a:pPr>
          <a:endParaRPr lang="de-DE"/>
        </a:p>
      </dgm:t>
    </dgm:pt>
    <dgm:pt modelId="{10601FC8-7275-D745-A959-4EFD1614DDD8}">
      <dgm:prSet phldrT="" custT="1"/>
      <dgm:spPr bwMode="auto">
        <a:solidFill>
          <a:srgbClr val="4A9776"/>
        </a:solidFill>
      </dgm:spPr>
      <dgm:t>
        <a:bodyPr/>
        <a:lstStyle/>
        <a:p>
          <a:pPr>
            <a:defRPr/>
          </a:pPr>
          <a:r>
            <a:rPr lang="de-DE" sz="1600" b="0" dirty="0"/>
            <a:t>eine Unterrichtsgestaltung, die individuelle Lernvoraussetzungen berücksichtigt und den Lernenden bis zu einem gewissen Maß Wahlfreiheit sowie Autonomie einräumt. </a:t>
          </a:r>
          <a:endParaRPr lang="de-DE" sz="1600" b="0" dirty="0">
            <a:latin typeface="Calibri"/>
            <a:cs typeface="Calibri"/>
          </a:endParaRPr>
        </a:p>
      </dgm:t>
    </dgm:pt>
    <dgm:pt modelId="{D46B4FBF-93F3-E543-AF3F-082F6292930D}" type="sibTrans" cxnId="{0B77D0FC-9D4B-9549-A5C8-038ADAB37DE0}">
      <dgm:prSet/>
      <dgm:spPr bwMode="auto"/>
      <dgm:t>
        <a:bodyPr/>
        <a:lstStyle/>
        <a:p>
          <a:pPr>
            <a:defRPr/>
          </a:pPr>
          <a:endParaRPr lang="de-DE"/>
        </a:p>
      </dgm:t>
    </dgm:pt>
    <dgm:pt modelId="{3AA60470-3CE9-8948-B443-3A39DD5AB611}" type="parTrans" cxnId="{0B77D0FC-9D4B-9549-A5C8-038ADAB37DE0}">
      <dgm:prSet/>
      <dgm:spPr bwMode="auto"/>
      <dgm:t>
        <a:bodyPr/>
        <a:lstStyle/>
        <a:p>
          <a:pPr>
            <a:defRPr/>
          </a:pPr>
          <a:endParaRPr lang="de-DE"/>
        </a:p>
      </dgm:t>
    </dgm:pt>
    <dgm:pt modelId="{1FE08623-E8A4-234A-BF00-360001389615}" type="pres">
      <dgm:prSet presAssocID="{17959EBF-2EFC-5C41-8DEA-1AF03848A6D5}" presName="linear" presStyleCnt="0">
        <dgm:presLayoutVars>
          <dgm:animLvl val="lvl"/>
          <dgm:resizeHandles val="exact"/>
        </dgm:presLayoutVars>
      </dgm:prSet>
      <dgm:spPr bwMode="auto"/>
    </dgm:pt>
    <dgm:pt modelId="{BFDE1FC1-D1DC-CD45-A835-FC78D6891246}" type="pres">
      <dgm:prSet presAssocID="{10601FC8-7275-D745-A959-4EFD1614DDD8}" presName="parentText" presStyleLbl="node1" presStyleIdx="0" presStyleCnt="4">
        <dgm:presLayoutVars>
          <dgm:chMax val="0"/>
          <dgm:bulletEnabled val="1"/>
        </dgm:presLayoutVars>
      </dgm:prSet>
      <dgm:spPr bwMode="auto"/>
    </dgm:pt>
    <dgm:pt modelId="{E8DEA99F-5F9E-7A44-B706-C9ACAECC468F}" type="pres">
      <dgm:prSet presAssocID="{D46B4FBF-93F3-E543-AF3F-082F6292930D}" presName="spacer" presStyleCnt="0"/>
      <dgm:spPr bwMode="auto"/>
    </dgm:pt>
    <dgm:pt modelId="{631D3CA6-0C2E-4149-A25E-7D4BE883AA4C}" type="pres">
      <dgm:prSet presAssocID="{E416CCCB-EBBA-4629-BD12-1B882299B157}" presName="parentText" presStyleLbl="node1" presStyleIdx="1" presStyleCnt="4">
        <dgm:presLayoutVars>
          <dgm:chMax val="0"/>
          <dgm:bulletEnabled val="1"/>
        </dgm:presLayoutVars>
      </dgm:prSet>
      <dgm:spPr bwMode="auto"/>
    </dgm:pt>
    <dgm:pt modelId="{FD0AF3CE-51EF-455E-91E0-4C4E1E34A9C9}" type="pres">
      <dgm:prSet presAssocID="{18283FF1-9471-4295-9BC9-34750D7699B0}" presName="spacer" presStyleCnt="0"/>
      <dgm:spPr bwMode="auto"/>
    </dgm:pt>
    <dgm:pt modelId="{08E16A77-D654-014E-ADBD-6E9C8361B5C0}" type="pres">
      <dgm:prSet presAssocID="{6E1DA791-A42B-6B4A-BE95-FE9794F37ED7}" presName="parentText" presStyleLbl="node1" presStyleIdx="2" presStyleCnt="4">
        <dgm:presLayoutVars>
          <dgm:chMax val="0"/>
          <dgm:bulletEnabled val="1"/>
        </dgm:presLayoutVars>
      </dgm:prSet>
      <dgm:spPr bwMode="auto"/>
    </dgm:pt>
    <dgm:pt modelId="{30336E78-D093-4785-9C97-07A508D04351}" type="pres">
      <dgm:prSet presAssocID="{B7D76E97-C88E-1D4C-9000-C6EB00A4BDB7}" presName="spacer" presStyleCnt="0"/>
      <dgm:spPr bwMode="auto"/>
    </dgm:pt>
    <dgm:pt modelId="{E8D8EF41-0E42-458D-9809-0544F621FDDB}" type="pres">
      <dgm:prSet presAssocID="{382A44E6-CD77-422A-A9B9-0A47B28B844F}" presName="parentText" presStyleLbl="node1" presStyleIdx="3" presStyleCnt="4">
        <dgm:presLayoutVars>
          <dgm:chMax val="0"/>
          <dgm:bulletEnabled val="1"/>
        </dgm:presLayoutVars>
      </dgm:prSet>
      <dgm:spPr bwMode="auto"/>
    </dgm:pt>
  </dgm:ptLst>
  <dgm:cxnLst>
    <dgm:cxn modelId="{F050D110-A90C-4275-AA9B-017C4E359889}" srcId="{17959EBF-2EFC-5C41-8DEA-1AF03848A6D5}" destId="{382A44E6-CD77-422A-A9B9-0A47B28B844F}" srcOrd="3" destOrd="0" parTransId="{54CA2DD9-F071-4728-9251-960D8930CFC4}" sibTransId="{5CFF7764-A2F4-4801-8AB1-93207FFF24D8}"/>
    <dgm:cxn modelId="{44B11112-E400-7442-8182-F69648A853CB}" srcId="{17959EBF-2EFC-5C41-8DEA-1AF03848A6D5}" destId="{6E1DA791-A42B-6B4A-BE95-FE9794F37ED7}" srcOrd="2" destOrd="0" parTransId="{91EF415A-CAF0-DD42-9525-289410E817E3}" sibTransId="{B7D76E97-C88E-1D4C-9000-C6EB00A4BDB7}"/>
    <dgm:cxn modelId="{1707281B-40FB-4704-A572-0BD9221B0299}" srcId="{17959EBF-2EFC-5C41-8DEA-1AF03848A6D5}" destId="{E416CCCB-EBBA-4629-BD12-1B882299B157}" srcOrd="1" destOrd="0" parTransId="{0D3E4A57-6663-4BD1-B9C9-EB43AD52E023}" sibTransId="{18283FF1-9471-4295-9BC9-34750D7699B0}"/>
    <dgm:cxn modelId="{AD2ED220-8C9E-4D75-ADF0-BFC95C1C3477}" type="presOf" srcId="{382A44E6-CD77-422A-A9B9-0A47B28B844F}" destId="{E8D8EF41-0E42-458D-9809-0544F621FDDB}" srcOrd="0" destOrd="0" presId="urn:microsoft.com/office/officeart/2005/8/layout/vList2"/>
    <dgm:cxn modelId="{B028D23B-08CF-7D4E-85D4-8984124B8062}" type="presOf" srcId="{17959EBF-2EFC-5C41-8DEA-1AF03848A6D5}" destId="{1FE08623-E8A4-234A-BF00-360001389615}" srcOrd="0" destOrd="0" presId="urn:microsoft.com/office/officeart/2005/8/layout/vList2"/>
    <dgm:cxn modelId="{195DB69E-98B0-B94A-9B60-8F569CF99D67}" type="presOf" srcId="{10601FC8-7275-D745-A959-4EFD1614DDD8}" destId="{BFDE1FC1-D1DC-CD45-A835-FC78D6891246}" srcOrd="0" destOrd="0" presId="urn:microsoft.com/office/officeart/2005/8/layout/vList2"/>
    <dgm:cxn modelId="{1306F0C7-0887-BF49-B699-AC16075F2614}" type="presOf" srcId="{6E1DA791-A42B-6B4A-BE95-FE9794F37ED7}" destId="{08E16A77-D654-014E-ADBD-6E9C8361B5C0}" srcOrd="0" destOrd="0" presId="urn:microsoft.com/office/officeart/2005/8/layout/vList2"/>
    <dgm:cxn modelId="{619021F3-A5A4-4703-B283-19461A6B1C2F}" type="presOf" srcId="{E416CCCB-EBBA-4629-BD12-1B882299B157}" destId="{631D3CA6-0C2E-4149-A25E-7D4BE883AA4C}" srcOrd="0" destOrd="0" presId="urn:microsoft.com/office/officeart/2005/8/layout/vList2"/>
    <dgm:cxn modelId="{0B77D0FC-9D4B-9549-A5C8-038ADAB37DE0}" srcId="{17959EBF-2EFC-5C41-8DEA-1AF03848A6D5}" destId="{10601FC8-7275-D745-A959-4EFD1614DDD8}" srcOrd="0" destOrd="0" parTransId="{3AA60470-3CE9-8948-B443-3A39DD5AB611}" sibTransId="{D46B4FBF-93F3-E543-AF3F-082F6292930D}"/>
    <dgm:cxn modelId="{FDDDDC2E-B3BE-8F44-8C80-D4C636DDC97F}" type="presParOf" srcId="{1FE08623-E8A4-234A-BF00-360001389615}" destId="{BFDE1FC1-D1DC-CD45-A835-FC78D6891246}" srcOrd="0" destOrd="0" presId="urn:microsoft.com/office/officeart/2005/8/layout/vList2"/>
    <dgm:cxn modelId="{D246D79D-4D6B-4841-9D9D-125ED340C335}" type="presParOf" srcId="{1FE08623-E8A4-234A-BF00-360001389615}" destId="{E8DEA99F-5F9E-7A44-B706-C9ACAECC468F}" srcOrd="1" destOrd="0" presId="urn:microsoft.com/office/officeart/2005/8/layout/vList2"/>
    <dgm:cxn modelId="{2DA46A63-580E-43E5-9A7F-E47F953037B8}" type="presParOf" srcId="{1FE08623-E8A4-234A-BF00-360001389615}" destId="{631D3CA6-0C2E-4149-A25E-7D4BE883AA4C}" srcOrd="2" destOrd="0" presId="urn:microsoft.com/office/officeart/2005/8/layout/vList2"/>
    <dgm:cxn modelId="{07E74CCB-BB18-4C75-B0A3-4B3A63A36B89}" type="presParOf" srcId="{1FE08623-E8A4-234A-BF00-360001389615}" destId="{FD0AF3CE-51EF-455E-91E0-4C4E1E34A9C9}" srcOrd="3" destOrd="0" presId="urn:microsoft.com/office/officeart/2005/8/layout/vList2"/>
    <dgm:cxn modelId="{4A6EE93A-9B4B-A94B-8140-017084A15C65}" type="presParOf" srcId="{1FE08623-E8A4-234A-BF00-360001389615}" destId="{08E16A77-D654-014E-ADBD-6E9C8361B5C0}" srcOrd="4" destOrd="0" presId="urn:microsoft.com/office/officeart/2005/8/layout/vList2"/>
    <dgm:cxn modelId="{1B93B785-AD76-4480-8C20-F897C7FDB333}" type="presParOf" srcId="{1FE08623-E8A4-234A-BF00-360001389615}" destId="{30336E78-D093-4785-9C97-07A508D04351}" srcOrd="5" destOrd="0" presId="urn:microsoft.com/office/officeart/2005/8/layout/vList2"/>
    <dgm:cxn modelId="{8D580E74-DEDE-4442-B3C1-34DC459F2F83}" type="presParOf" srcId="{1FE08623-E8A4-234A-BF00-360001389615}" destId="{E8D8EF41-0E42-458D-9809-0544F621FDDB}"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DE1FC1-D1DC-CD45-A835-FC78D6891246}">
      <dsp:nvSpPr>
        <dsp:cNvPr id="0" name=""/>
        <dsp:cNvSpPr/>
      </dsp:nvSpPr>
      <dsp:spPr bwMode="auto">
        <a:xfrm>
          <a:off x="0" y="0"/>
          <a:ext cx="9327985" cy="845954"/>
        </a:xfrm>
        <a:prstGeom prst="round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defRPr/>
          </a:pPr>
          <a:r>
            <a:rPr lang="de-DE" sz="1600" b="0" kern="1200" dirty="0"/>
            <a:t>die Durchführung von Tests, die automatisch ausgewertet werden und somit ein unmittelbares Feedback ermöglichen. </a:t>
          </a:r>
          <a:endParaRPr lang="de-DE" sz="1600" b="0" kern="1200" dirty="0">
            <a:latin typeface="Calibri"/>
            <a:cs typeface="Calibri"/>
          </a:endParaRPr>
        </a:p>
      </dsp:txBody>
      <dsp:txXfrm>
        <a:off x="41296" y="41296"/>
        <a:ext cx="9245393" cy="763362"/>
      </dsp:txXfrm>
    </dsp:sp>
    <dsp:sp modelId="{631D3CA6-0C2E-4149-A25E-7D4BE883AA4C}">
      <dsp:nvSpPr>
        <dsp:cNvPr id="0" name=""/>
        <dsp:cNvSpPr/>
      </dsp:nvSpPr>
      <dsp:spPr bwMode="auto">
        <a:xfrm>
          <a:off x="0" y="861045"/>
          <a:ext cx="9327985" cy="845954"/>
        </a:xfrm>
        <a:prstGeom prst="round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defRPr/>
          </a:pPr>
          <a:r>
            <a:rPr lang="de-DE" sz="1600" b="0" kern="1200" dirty="0">
              <a:solidFill>
                <a:srgbClr val="FFFFFF"/>
              </a:solidFill>
              <a:latin typeface="Calibri" panose="020F0502020204030204"/>
              <a:ea typeface="+mn-ea"/>
              <a:cs typeface="+mn-cs"/>
            </a:rPr>
            <a:t>eine effektive Nachverfolgung des individuellen Lernfortschritts durch das Einreichen von Aufgaben und (Zwischen-)Ergebnissen. </a:t>
          </a:r>
        </a:p>
      </dsp:txBody>
      <dsp:txXfrm>
        <a:off x="41296" y="902341"/>
        <a:ext cx="9245393" cy="763362"/>
      </dsp:txXfrm>
    </dsp:sp>
    <dsp:sp modelId="{93A4C57F-D504-9E42-96B6-C3BD12315D35}">
      <dsp:nvSpPr>
        <dsp:cNvPr id="0" name=""/>
        <dsp:cNvSpPr/>
      </dsp:nvSpPr>
      <dsp:spPr bwMode="auto">
        <a:xfrm>
          <a:off x="0" y="1720710"/>
          <a:ext cx="9327985" cy="845954"/>
        </a:xfrm>
        <a:prstGeom prst="round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Font typeface="Symbol"/>
            <a:buNone/>
            <a:defRPr/>
          </a:pPr>
          <a:r>
            <a:rPr lang="de-DE" sz="1600" b="0" kern="1200" dirty="0">
              <a:solidFill>
                <a:srgbClr val="FFFFFF"/>
              </a:solidFill>
              <a:latin typeface="Calibri" panose="020F0502020204030204"/>
              <a:ea typeface="+mn-ea"/>
              <a:cs typeface="+mn-cs"/>
            </a:rPr>
            <a:t>die systematische Erfassung des Kompetenzstandes, ggf. wiederholt zu verschiedenen Zeitpunkten im Schuljahr, um den Lernfortschritt sichtbar zu machen. </a:t>
          </a:r>
          <a:endParaRPr sz="1600" b="0" kern="1200" dirty="0">
            <a:solidFill>
              <a:srgbClr val="FFFFFF"/>
            </a:solidFill>
            <a:latin typeface="Calibri" panose="020F0502020204030204"/>
            <a:ea typeface="+mn-ea"/>
            <a:cs typeface="+mn-cs"/>
          </a:endParaRPr>
        </a:p>
      </dsp:txBody>
      <dsp:txXfrm>
        <a:off x="41296" y="1762006"/>
        <a:ext cx="9245393" cy="763362"/>
      </dsp:txXfrm>
    </dsp:sp>
    <dsp:sp modelId="{08E16A77-D654-014E-ADBD-6E9C8361B5C0}">
      <dsp:nvSpPr>
        <dsp:cNvPr id="0" name=""/>
        <dsp:cNvSpPr/>
      </dsp:nvSpPr>
      <dsp:spPr bwMode="auto">
        <a:xfrm>
          <a:off x="0" y="2580375"/>
          <a:ext cx="9327985" cy="845954"/>
        </a:xfrm>
        <a:prstGeom prst="round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Font typeface="Symbol"/>
            <a:buNone/>
            <a:defRPr/>
          </a:pPr>
          <a:r>
            <a:rPr lang="de-DE" sz="1600" b="0" kern="1200" dirty="0">
              <a:solidFill>
                <a:srgbClr val="FFFFFF"/>
              </a:solidFill>
              <a:latin typeface="Calibri" panose="020F0502020204030204"/>
              <a:ea typeface="+mn-ea"/>
              <a:cs typeface="+mn-cs"/>
            </a:rPr>
            <a:t>eine differenzierte Aufgabengestaltung (z.B. durch Anpassung des Anspruchsniveaus, Berücksichtigung von Interessen, Lernzugängen und Bearbeitungsweisen), in der individuelle Lernvoraussetzungen berücksichtigt und kooperative Lernformen gezielt gefördert werden. </a:t>
          </a:r>
          <a:endParaRPr sz="1600" b="0" kern="1200" dirty="0">
            <a:solidFill>
              <a:srgbClr val="FFFFFF"/>
            </a:solidFill>
            <a:latin typeface="Calibri" panose="020F0502020204030204"/>
            <a:ea typeface="+mn-ea"/>
            <a:cs typeface="+mn-cs"/>
          </a:endParaRPr>
        </a:p>
      </dsp:txBody>
      <dsp:txXfrm>
        <a:off x="41296" y="2621671"/>
        <a:ext cx="9245393" cy="7633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DE1FC1-D1DC-CD45-A835-FC78D6891246}">
      <dsp:nvSpPr>
        <dsp:cNvPr id="0" name=""/>
        <dsp:cNvSpPr/>
      </dsp:nvSpPr>
      <dsp:spPr bwMode="auto">
        <a:xfrm>
          <a:off x="0" y="52001"/>
          <a:ext cx="8987615" cy="636480"/>
        </a:xfrm>
        <a:prstGeom prst="round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defRPr/>
          </a:pPr>
          <a:r>
            <a:rPr lang="de-DE" sz="1600" b="0" kern="1200" dirty="0"/>
            <a:t>die Bereitstellung vielfältiger Unterstützungsmöglichkeiten bei der Bearbeitung der Aufgaben.</a:t>
          </a:r>
          <a:endParaRPr lang="de-DE" sz="1600" b="0" kern="1200" dirty="0">
            <a:latin typeface="Calibri"/>
            <a:cs typeface="Calibri"/>
          </a:endParaRPr>
        </a:p>
      </dsp:txBody>
      <dsp:txXfrm>
        <a:off x="31070" y="83071"/>
        <a:ext cx="8925475" cy="574340"/>
      </dsp:txXfrm>
    </dsp:sp>
    <dsp:sp modelId="{631D3CA6-0C2E-4149-A25E-7D4BE883AA4C}">
      <dsp:nvSpPr>
        <dsp:cNvPr id="0" name=""/>
        <dsp:cNvSpPr/>
      </dsp:nvSpPr>
      <dsp:spPr bwMode="auto">
        <a:xfrm>
          <a:off x="0" y="786401"/>
          <a:ext cx="8987615" cy="636480"/>
        </a:xfrm>
        <a:prstGeom prst="round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defRPr/>
          </a:pPr>
          <a:r>
            <a:rPr lang="de-DE" sz="1600" b="0" kern="1200" dirty="0"/>
            <a:t>eine unkomplizierte Abgabe von Zwischenständen und Arbeitsergebnissen, damit die Lehrenden zeitnah und individuell Feedback geben und so den Lernprozess effektiv begleiten können.</a:t>
          </a:r>
          <a:endParaRPr lang="de-DE" sz="1600" b="0" kern="1200" dirty="0">
            <a:latin typeface="Calibri"/>
            <a:cs typeface="Calibri"/>
          </a:endParaRPr>
        </a:p>
      </dsp:txBody>
      <dsp:txXfrm>
        <a:off x="31070" y="817471"/>
        <a:ext cx="8925475" cy="574340"/>
      </dsp:txXfrm>
    </dsp:sp>
    <dsp:sp modelId="{08E16A77-D654-014E-ADBD-6E9C8361B5C0}">
      <dsp:nvSpPr>
        <dsp:cNvPr id="0" name=""/>
        <dsp:cNvSpPr/>
      </dsp:nvSpPr>
      <dsp:spPr bwMode="auto">
        <a:xfrm>
          <a:off x="0" y="1520801"/>
          <a:ext cx="8987615" cy="636480"/>
        </a:xfrm>
        <a:prstGeom prst="round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Font typeface="Symbol"/>
            <a:buNone/>
            <a:defRPr/>
          </a:pPr>
          <a:r>
            <a:rPr lang="de-DE" sz="1600" b="0" kern="1200" dirty="0"/>
            <a:t>eine individuelle Förderung der Lernenden durch die Integration von Übungen mit automatisiertem Feedback. </a:t>
          </a:r>
          <a:endParaRPr sz="1600" b="0" kern="1200" dirty="0"/>
        </a:p>
      </dsp:txBody>
      <dsp:txXfrm>
        <a:off x="31070" y="1551871"/>
        <a:ext cx="8925475" cy="574340"/>
      </dsp:txXfrm>
    </dsp:sp>
    <dsp:sp modelId="{E8D8EF41-0E42-458D-9809-0544F621FDDB}">
      <dsp:nvSpPr>
        <dsp:cNvPr id="0" name=""/>
        <dsp:cNvSpPr/>
      </dsp:nvSpPr>
      <dsp:spPr bwMode="auto">
        <a:xfrm>
          <a:off x="0" y="2255201"/>
          <a:ext cx="8987615" cy="636480"/>
        </a:xfrm>
        <a:prstGeom prst="round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Clr>
              <a:srgbClr val="000000"/>
            </a:buClr>
            <a:buFont typeface="Symbol"/>
            <a:buNone/>
            <a:defRPr/>
          </a:pPr>
          <a:r>
            <a:rPr lang="de-DE" sz="1600" b="0" kern="1200" dirty="0"/>
            <a:t>durch kollaborative Werkzeuge den direkten Austausch zwischen den Lernenden in Form von gegenseitigen Kommentaren und Bewertungen.</a:t>
          </a:r>
          <a:endParaRPr sz="1600" b="0" kern="1200" dirty="0"/>
        </a:p>
      </dsp:txBody>
      <dsp:txXfrm>
        <a:off x="31070" y="2286271"/>
        <a:ext cx="8925475" cy="574340"/>
      </dsp:txXfrm>
    </dsp:sp>
    <dsp:sp modelId="{F8673C40-DE8E-4E15-8626-54492B4491B7}">
      <dsp:nvSpPr>
        <dsp:cNvPr id="0" name=""/>
        <dsp:cNvSpPr/>
      </dsp:nvSpPr>
      <dsp:spPr bwMode="auto">
        <a:xfrm>
          <a:off x="0" y="2989601"/>
          <a:ext cx="8987615" cy="636480"/>
        </a:xfrm>
        <a:prstGeom prst="round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Clr>
              <a:srgbClr val="000000"/>
            </a:buClr>
            <a:buFont typeface="Symbol"/>
            <a:buNone/>
            <a:defRPr/>
          </a:pPr>
          <a:r>
            <a:rPr lang="de-DE" sz="1600" b="0" kern="1200" dirty="0"/>
            <a:t>neue Kommunikationswege, um die Lernenden über die Unterrichtszeit hinaus zu begleiten.</a:t>
          </a:r>
          <a:endParaRPr sz="1600" b="0" kern="1200" dirty="0"/>
        </a:p>
      </dsp:txBody>
      <dsp:txXfrm>
        <a:off x="31070" y="3020671"/>
        <a:ext cx="8925475" cy="5743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DE1FC1-D1DC-CD45-A835-FC78D6891246}">
      <dsp:nvSpPr>
        <dsp:cNvPr id="0" name=""/>
        <dsp:cNvSpPr/>
      </dsp:nvSpPr>
      <dsp:spPr bwMode="auto">
        <a:xfrm>
          <a:off x="0" y="19072"/>
          <a:ext cx="8987615" cy="692640"/>
        </a:xfrm>
        <a:prstGeom prst="round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defRPr/>
          </a:pPr>
          <a:r>
            <a:rPr lang="de-DE" sz="1600" b="0" kern="1200" dirty="0"/>
            <a:t>eine Unterrichtsgestaltung, die individuelle Lernvoraussetzungen berücksichtigt und den Lernenden bis zu einem gewissen Maß Wahlfreiheit sowie Autonomie einräumt. </a:t>
          </a:r>
          <a:endParaRPr lang="de-DE" sz="1600" b="0" kern="1200" dirty="0">
            <a:latin typeface="Calibri"/>
            <a:cs typeface="Calibri"/>
          </a:endParaRPr>
        </a:p>
      </dsp:txBody>
      <dsp:txXfrm>
        <a:off x="33812" y="52884"/>
        <a:ext cx="8919991" cy="625016"/>
      </dsp:txXfrm>
    </dsp:sp>
    <dsp:sp modelId="{631D3CA6-0C2E-4149-A25E-7D4BE883AA4C}">
      <dsp:nvSpPr>
        <dsp:cNvPr id="0" name=""/>
        <dsp:cNvSpPr/>
      </dsp:nvSpPr>
      <dsp:spPr bwMode="auto">
        <a:xfrm>
          <a:off x="0" y="818272"/>
          <a:ext cx="8987615" cy="692640"/>
        </a:xfrm>
        <a:prstGeom prst="round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defRPr/>
          </a:pPr>
          <a:r>
            <a:rPr lang="de-DE" sz="1600" b="0" kern="1200" dirty="0"/>
            <a:t>ein klar strukturiertes und didaktisch aufbereitetes Lernangebot.</a:t>
          </a:r>
          <a:endParaRPr lang="de-DE" sz="1600" b="0" kern="1200" dirty="0">
            <a:latin typeface="Calibri"/>
            <a:cs typeface="Calibri"/>
          </a:endParaRPr>
        </a:p>
      </dsp:txBody>
      <dsp:txXfrm>
        <a:off x="33812" y="852084"/>
        <a:ext cx="8919991" cy="625016"/>
      </dsp:txXfrm>
    </dsp:sp>
    <dsp:sp modelId="{08E16A77-D654-014E-ADBD-6E9C8361B5C0}">
      <dsp:nvSpPr>
        <dsp:cNvPr id="0" name=""/>
        <dsp:cNvSpPr/>
      </dsp:nvSpPr>
      <dsp:spPr bwMode="auto">
        <a:xfrm>
          <a:off x="0" y="1617472"/>
          <a:ext cx="8987615" cy="692640"/>
        </a:xfrm>
        <a:prstGeom prst="round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Font typeface="Symbol"/>
            <a:buNone/>
            <a:defRPr/>
          </a:pPr>
          <a:r>
            <a:rPr lang="de-DE" sz="1600" b="0" kern="1200" dirty="0"/>
            <a:t>die Förderung von selbstgesteuertem Lernen in Projekten durch digitale Aufgabenformate wie die Erstellung von Podcasts, Blogs und Erklärvideos.  </a:t>
          </a:r>
          <a:endParaRPr sz="1600" b="0" kern="1200" dirty="0"/>
        </a:p>
      </dsp:txBody>
      <dsp:txXfrm>
        <a:off x="33812" y="1651284"/>
        <a:ext cx="8919991" cy="625016"/>
      </dsp:txXfrm>
    </dsp:sp>
    <dsp:sp modelId="{E8D8EF41-0E42-458D-9809-0544F621FDDB}">
      <dsp:nvSpPr>
        <dsp:cNvPr id="0" name=""/>
        <dsp:cNvSpPr/>
      </dsp:nvSpPr>
      <dsp:spPr bwMode="auto">
        <a:xfrm>
          <a:off x="0" y="2416672"/>
          <a:ext cx="8987615" cy="692640"/>
        </a:xfrm>
        <a:prstGeom prst="round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Clr>
              <a:srgbClr val="000000"/>
            </a:buClr>
            <a:buFont typeface="Symbol"/>
            <a:buNone/>
            <a:defRPr/>
          </a:pPr>
          <a:r>
            <a:rPr lang="de-DE" sz="1600" b="0" kern="1200" dirty="0"/>
            <a:t>einen einfachen Zugang für Lernende zu digitalen Arbeitshilfen zur Förderung des eigenverantwortlichen Lernens und individueller Zielverfolgung. </a:t>
          </a:r>
          <a:endParaRPr sz="1600" b="0" kern="1200" dirty="0"/>
        </a:p>
      </dsp:txBody>
      <dsp:txXfrm>
        <a:off x="33812" y="2450484"/>
        <a:ext cx="8919991" cy="62501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Kopfzeilenplatzhalter 1"/>
          <p:cNvSpPr>
            <a:spLocks noGrp="1"/>
          </p:cNvSpPr>
          <p:nvPr>
            <p:ph type="hdr" sz="quarter"/>
          </p:nvPr>
        </p:nvSpPr>
        <p:spPr bwMode="auto">
          <a:xfrm>
            <a:off x="0" y="0"/>
            <a:ext cx="2971800" cy="458788"/>
          </a:xfrm>
          <a:prstGeom prst="rect">
            <a:avLst/>
          </a:prstGeom>
        </p:spPr>
        <p:txBody>
          <a:bodyPr vert="horz" lIns="91440" tIns="45720" rIns="91440" bIns="45720" rtlCol="0"/>
          <a:lstStyle>
            <a:lvl1pPr algn="l">
              <a:defRPr sz="1200"/>
            </a:lvl1pPr>
          </a:lstStyle>
          <a:p>
            <a:pPr>
              <a:defRPr/>
            </a:pPr>
            <a:endParaRPr lang="de-DE"/>
          </a:p>
        </p:txBody>
      </p:sp>
      <p:sp>
        <p:nvSpPr>
          <p:cNvPr id="3" name="Datumsplatzhalter 2"/>
          <p:cNvSpPr>
            <a:spLocks noGrp="1"/>
          </p:cNvSpPr>
          <p:nvPr>
            <p:ph type="dt" idx="1"/>
          </p:nvPr>
        </p:nvSpPr>
        <p:spPr bwMode="auto">
          <a:xfrm>
            <a:off x="3884613" y="0"/>
            <a:ext cx="2971800" cy="458788"/>
          </a:xfrm>
          <a:prstGeom prst="rect">
            <a:avLst/>
          </a:prstGeom>
        </p:spPr>
        <p:txBody>
          <a:bodyPr vert="horz" lIns="91440" tIns="45720" rIns="91440" bIns="45720" rtlCol="0"/>
          <a:lstStyle>
            <a:lvl1pPr algn="r">
              <a:defRPr sz="1200"/>
            </a:lvl1pPr>
          </a:lstStyle>
          <a:p>
            <a:pPr>
              <a:defRPr/>
            </a:pPr>
            <a:fld id="{8EB3B205-B42B-1441-986A-4371DFECEB47}" type="datetimeFigureOut">
              <a:rPr lang="de-DE"/>
              <a:t>12.06.25</a:t>
            </a:fld>
            <a:endParaRPr lang="de-DE"/>
          </a:p>
        </p:txBody>
      </p:sp>
      <p:sp>
        <p:nvSpPr>
          <p:cNvPr id="4" name="Folienbildplatzhalter 3"/>
          <p:cNvSpPr>
            <a:spLocks noGrp="1" noRot="1" noChangeAspect="1"/>
          </p:cNvSpPr>
          <p:nvPr>
            <p:ph type="sldImg" idx="2"/>
          </p:nvPr>
        </p:nvSpPr>
        <p:spPr bwMode="auto">
          <a:xfrm>
            <a:off x="685800" y="1143000"/>
            <a:ext cx="5486400" cy="3086100"/>
          </a:xfrm>
          <a:prstGeom prst="rect">
            <a:avLst/>
          </a:prstGeom>
          <a:noFill/>
          <a:ln w="12700">
            <a:solidFill>
              <a:prstClr val="black"/>
            </a:solidFill>
          </a:ln>
        </p:spPr>
        <p:txBody>
          <a:bodyPr vert="horz" lIns="91440" tIns="45720" rIns="91440" bIns="45720" rtlCol="0" anchor="ctr"/>
          <a:lstStyle/>
          <a:p>
            <a:pPr>
              <a:defRPr/>
            </a:pPr>
            <a:endParaRPr lang="de-DE"/>
          </a:p>
        </p:txBody>
      </p:sp>
      <p:sp>
        <p:nvSpPr>
          <p:cNvPr id="5" name="Notizenplatzhalter 4"/>
          <p:cNvSpPr>
            <a:spLocks noGrp="1"/>
          </p:cNvSpPr>
          <p:nvPr>
            <p:ph type="body" sz="quarter" idx="3"/>
          </p:nvPr>
        </p:nvSpPr>
        <p:spPr bwMode="auto">
          <a:xfrm>
            <a:off x="685800" y="4400550"/>
            <a:ext cx="5486400" cy="3600450"/>
          </a:xfrm>
          <a:prstGeom prst="rect">
            <a:avLst/>
          </a:prstGeom>
        </p:spPr>
        <p:txBody>
          <a:bodyPr vert="horz" lIns="91440" tIns="45720" rIns="91440" bIns="45720" rtlCol="0"/>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6" name="Fußzeilenplatzhalter 5"/>
          <p:cNvSpPr>
            <a:spLocks noGrp="1"/>
          </p:cNvSpPr>
          <p:nvPr>
            <p:ph type="ftr" sz="quarter" idx="4"/>
          </p:nvPr>
        </p:nvSpPr>
        <p:spPr bwMode="auto">
          <a:xfrm>
            <a:off x="0" y="8685213"/>
            <a:ext cx="2971800" cy="458787"/>
          </a:xfrm>
          <a:prstGeom prst="rect">
            <a:avLst/>
          </a:prstGeom>
        </p:spPr>
        <p:txBody>
          <a:bodyPr vert="horz" lIns="91440" tIns="45720" rIns="91440" bIns="45720" rtlCol="0" anchor="b"/>
          <a:lstStyle>
            <a:lvl1pPr algn="l">
              <a:defRPr sz="1200"/>
            </a:lvl1pPr>
          </a:lstStyle>
          <a:p>
            <a:pPr>
              <a:defRPr/>
            </a:pPr>
            <a:endParaRPr lang="de-DE"/>
          </a:p>
        </p:txBody>
      </p:sp>
      <p:sp>
        <p:nvSpPr>
          <p:cNvPr id="7" name="Foliennummernplatzhalter 6"/>
          <p:cNvSpPr>
            <a:spLocks noGrp="1"/>
          </p:cNvSpPr>
          <p:nvPr>
            <p:ph type="sldNum" sz="quarter" idx="5"/>
          </p:nvPr>
        </p:nvSpPr>
        <p:spPr bwMode="auto">
          <a:xfrm>
            <a:off x="3884613" y="8685213"/>
            <a:ext cx="2971800" cy="458787"/>
          </a:xfrm>
          <a:prstGeom prst="rect">
            <a:avLst/>
          </a:prstGeom>
        </p:spPr>
        <p:txBody>
          <a:bodyPr vert="horz" lIns="91440" tIns="45720" rIns="91440" bIns="45720" rtlCol="0" anchor="b"/>
          <a:lstStyle>
            <a:lvl1pPr algn="r">
              <a:defRPr sz="1200"/>
            </a:lvl1pPr>
          </a:lstStyle>
          <a:p>
            <a:pPr>
              <a:defRPr/>
            </a:pPr>
            <a:fld id="{5E963624-ECF1-0343-AF45-9F12C0AF4596}" type="slidenum">
              <a:rPr lang="de-DE"/>
              <a:t>‹Nr.›</a:t>
            </a:fld>
            <a:endParaRPr lang="de-DE"/>
          </a:p>
        </p:txBody>
      </p:sp>
    </p:spTree>
  </p:cSld>
  <p:clrMap bg1="lt1" tx1="dk1" bg2="lt2" tx2="dk2" accent1="accent1" accent2="accent2" accent3="accent3" accent4="accent4" accent5="accent5" accent6="accent6" hlink="hlink" folHlink="folHlink"/>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E297B9A6-407E-ED0F-89F5-F320A4DD1AF7}" type="slidenum">
              <a:rPr/>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12</a:t>
            </a:fld>
            <a:endParaRPr lang="de-DE"/>
          </a:p>
        </p:txBody>
      </p:sp>
    </p:spTree>
    <p:extLst>
      <p:ext uri="{BB962C8B-B14F-4D97-AF65-F5344CB8AC3E}">
        <p14:creationId xmlns:p14="http://schemas.microsoft.com/office/powerpoint/2010/main" val="354319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13</a:t>
            </a:fld>
            <a:endParaRPr lang="de-DE"/>
          </a:p>
        </p:txBody>
      </p:sp>
    </p:spTree>
    <p:extLst>
      <p:ext uri="{BB962C8B-B14F-4D97-AF65-F5344CB8AC3E}">
        <p14:creationId xmlns:p14="http://schemas.microsoft.com/office/powerpoint/2010/main" val="1303587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elfolie">
    <p:spTree>
      <p:nvGrpSpPr>
        <p:cNvPr id="1" name=""/>
        <p:cNvGrpSpPr/>
        <p:nvPr/>
      </p:nvGrpSpPr>
      <p:grpSpPr bwMode="auto">
        <a:xfrm>
          <a:off x="0" y="0"/>
          <a:ext cx="0" cy="0"/>
          <a:chOff x="0" y="0"/>
          <a:chExt cx="0" cy="0"/>
        </a:xfrm>
      </p:grpSpPr>
      <p:sp>
        <p:nvSpPr>
          <p:cNvPr id="2" name="Titel 1"/>
          <p:cNvSpPr>
            <a:spLocks noGrp="1"/>
          </p:cNvSpPr>
          <p:nvPr>
            <p:ph type="ctrTitle"/>
          </p:nvPr>
        </p:nvSpPr>
        <p:spPr bwMode="auto">
          <a:xfrm>
            <a:off x="1524000" y="1122363"/>
            <a:ext cx="9144000" cy="2387600"/>
          </a:xfrm>
        </p:spPr>
        <p:txBody>
          <a:bodyPr anchor="b"/>
          <a:lstStyle>
            <a:lvl1pPr algn="ctr">
              <a:defRPr sz="6000"/>
            </a:lvl1pPr>
          </a:lstStyle>
          <a:p>
            <a:pPr>
              <a:defRPr/>
            </a:pPr>
            <a:r>
              <a:rPr lang="de-DE"/>
              <a:t>Mastertitelformat bearbeiten</a:t>
            </a:r>
            <a:endParaRPr/>
          </a:p>
        </p:txBody>
      </p:sp>
      <p:sp>
        <p:nvSpPr>
          <p:cNvPr id="3" name="Untertitel 2"/>
          <p:cNvSpPr>
            <a:spLocks noGrp="1"/>
          </p:cNvSpPr>
          <p:nvPr>
            <p:ph type="subTitle" idx="1"/>
          </p:nvPr>
        </p:nvSpPr>
        <p:spPr bwMode="auto">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de-DE"/>
              <a:t>Master-Untertitelformat bearbeiten</a:t>
            </a:r>
            <a:endParaRPr/>
          </a:p>
        </p:txBody>
      </p:sp>
      <p:sp>
        <p:nvSpPr>
          <p:cNvPr id="4" name="Datumsplatzhalter 3"/>
          <p:cNvSpPr>
            <a:spLocks noGrp="1"/>
          </p:cNvSpPr>
          <p:nvPr>
            <p:ph type="dt" sz="half" idx="10"/>
          </p:nvPr>
        </p:nvSpPr>
        <p:spPr bwMode="auto"/>
        <p:txBody>
          <a:bodyPr/>
          <a:lstStyle/>
          <a:p>
            <a:pPr>
              <a:defRPr/>
            </a:pPr>
            <a:fld id="{65C49492-7E06-554A-9B69-69E8474968DD}" type="datetimeFigureOut">
              <a:rPr lang="de-DE"/>
              <a:t>12.06.25</a:t>
            </a:fld>
            <a:endParaRPr lang="de-DE"/>
          </a:p>
        </p:txBody>
      </p:sp>
      <p:sp>
        <p:nvSpPr>
          <p:cNvPr id="5" name="Fußzeilenplatzhalter 4"/>
          <p:cNvSpPr>
            <a:spLocks noGrp="1"/>
          </p:cNvSpPr>
          <p:nvPr>
            <p:ph type="ftr" sz="quarter" idx="11"/>
          </p:nvPr>
        </p:nvSpPr>
        <p:spPr bwMode="auto"/>
        <p:txBody>
          <a:bodyPr/>
          <a:lstStyle/>
          <a:p>
            <a:pPr>
              <a:defRPr/>
            </a:pPr>
            <a:endParaRPr lang="de-DE"/>
          </a:p>
        </p:txBody>
      </p:sp>
      <p:sp>
        <p:nvSpPr>
          <p:cNvPr id="6" name="Foliennummernplatzhalter 5"/>
          <p:cNvSpPr>
            <a:spLocks noGrp="1"/>
          </p:cNvSpPr>
          <p:nvPr>
            <p:ph type="sldNum" sz="quarter" idx="12"/>
          </p:nvPr>
        </p:nvSpPr>
        <p:spPr bwMode="auto"/>
        <p:txBody>
          <a:bodyPr/>
          <a:lstStyle/>
          <a:p>
            <a:pPr>
              <a:defRPr/>
            </a:pPr>
            <a:fld id="{46B454BF-8224-6A4A-918D-9D469F7446E1}" type="slidenum">
              <a:rPr lang="de-DE"/>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99A9A8F8-E515-888D-C74A-F38B531DFEBE}"/>
              </a:ext>
            </a:extLst>
          </p:cNvPr>
          <p:cNvSpPr/>
          <p:nvPr userDrawn="1"/>
        </p:nvSpPr>
        <p:spPr>
          <a:xfrm>
            <a:off x="0" y="1"/>
            <a:ext cx="12192000" cy="4927600"/>
          </a:xfrm>
          <a:prstGeom prst="rect">
            <a:avLst/>
          </a:prstGeom>
          <a:solidFill>
            <a:srgbClr val="4A977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23E2AA1A-CD9F-3643-F4DF-0A7F228DD3E7}"/>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7807D883-DA04-E937-8639-80DD2A8165B8}"/>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AEB5812C-E848-CD89-0F6F-2B989B44CCCC}"/>
              </a:ext>
            </a:extLst>
          </p:cNvPr>
          <p:cNvSpPr txBox="1"/>
          <p:nvPr userDrawn="1"/>
        </p:nvSpPr>
        <p:spPr>
          <a:xfrm>
            <a:off x="1239519" y="166389"/>
            <a:ext cx="9712960" cy="3416320"/>
          </a:xfrm>
          <a:prstGeom prst="rect">
            <a:avLst/>
          </a:prstGeom>
          <a:noFill/>
        </p:spPr>
        <p:txBody>
          <a:bodyPr wrap="square" rtlCol="0">
            <a:spAutoFit/>
          </a:bodyPr>
          <a:lstStyle/>
          <a:p>
            <a:pPr algn="ctr"/>
            <a:r>
              <a:rPr lang="de-DE" sz="7200" b="1" dirty="0">
                <a:solidFill>
                  <a:srgbClr val="FFFFFF"/>
                </a:solidFill>
                <a:effectLst/>
                <a:latin typeface="MuseoSans"/>
              </a:rPr>
              <a:t>4</a:t>
            </a:r>
          </a:p>
          <a:p>
            <a:pPr algn="ctr"/>
            <a:r>
              <a:rPr lang="de-DE" sz="7200" b="1" dirty="0">
                <a:solidFill>
                  <a:srgbClr val="FFFFFF"/>
                </a:solidFill>
                <a:effectLst/>
                <a:latin typeface="MuseoSans"/>
              </a:rPr>
              <a:t>Individualisiertes Lernen</a:t>
            </a:r>
            <a:endParaRPr lang="de-DE" sz="72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13942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6_Benutzerdefiniertes Layout">
    <p:spTree>
      <p:nvGrpSpPr>
        <p:cNvPr id="1" name=""/>
        <p:cNvGrpSpPr/>
        <p:nvPr/>
      </p:nvGrpSpPr>
      <p:grpSpPr bwMode="auto">
        <a:xfrm>
          <a:off x="0" y="0"/>
          <a:ext cx="0" cy="0"/>
          <a:chOff x="0" y="0"/>
          <a:chExt cx="0" cy="0"/>
        </a:xfrm>
      </p:grpSpPr>
      <p:sp>
        <p:nvSpPr>
          <p:cNvPr id="6" name="Rechteck 5"/>
          <p:cNvSpPr/>
          <p:nvPr userDrawn="1"/>
        </p:nvSpPr>
        <p:spPr bwMode="auto">
          <a:xfrm>
            <a:off x="0" y="0"/>
            <a:ext cx="12192001" cy="6858000"/>
          </a:xfrm>
          <a:prstGeom prst="rect">
            <a:avLst/>
          </a:prstGeom>
          <a:solidFill>
            <a:srgbClr val="4A977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21" name="Inhaltsplatzhalter 20"/>
          <p:cNvSpPr>
            <a:spLocks noGrp="1"/>
          </p:cNvSpPr>
          <p:nvPr>
            <p:ph sz="quarter" idx="12" hasCustomPrompt="1"/>
          </p:nvPr>
        </p:nvSpPr>
        <p:spPr bwMode="auto">
          <a:xfrm>
            <a:off x="10167333" y="1622265"/>
            <a:ext cx="1674337" cy="420915"/>
          </a:xfrm>
        </p:spPr>
        <p:txBody>
          <a:bodyPr/>
          <a:lstStyle>
            <a:lvl4pPr marL="12700" indent="0">
              <a:buNone/>
              <a:defRPr/>
            </a:lvl4pPr>
          </a:lstStyle>
          <a:p>
            <a:pPr lvl="3">
              <a:defRPr/>
            </a:pPr>
            <a:r>
              <a:rPr lang="de-DE"/>
              <a:t>Vierte Ebene</a:t>
            </a:r>
            <a:endParaRPr/>
          </a:p>
        </p:txBody>
      </p:sp>
      <p:sp>
        <p:nvSpPr>
          <p:cNvPr id="3" name="Inhaltsplatzhalter 2"/>
          <p:cNvSpPr>
            <a:spLocks noGrp="1"/>
          </p:cNvSpPr>
          <p:nvPr>
            <p:ph sz="quarter" idx="13" hasCustomPrompt="1"/>
          </p:nvPr>
        </p:nvSpPr>
        <p:spPr bwMode="auto">
          <a:xfrm>
            <a:off x="7689406" y="3421837"/>
            <a:ext cx="4221162" cy="638175"/>
          </a:xfrm>
        </p:spPr>
        <p:txBody>
          <a:bodyPr/>
          <a:lstStyle>
            <a:lvl2pPr marL="457200" indent="0">
              <a:buNone/>
              <a:defRPr/>
            </a:lvl2pPr>
          </a:lstStyle>
          <a:p>
            <a:pPr lvl="1">
              <a:defRPr/>
            </a:pPr>
            <a:r>
              <a:rPr lang="de-DE"/>
              <a:t>Zweite Ebene</a:t>
            </a:r>
            <a:endParaRPr/>
          </a:p>
        </p:txBody>
      </p:sp>
      <p:sp>
        <p:nvSpPr>
          <p:cNvPr id="2" name="Titel 1"/>
          <p:cNvSpPr>
            <a:spLocks noGrp="1"/>
          </p:cNvSpPr>
          <p:nvPr>
            <p:ph type="title"/>
          </p:nvPr>
        </p:nvSpPr>
        <p:spPr bwMode="auto">
          <a:xfrm>
            <a:off x="4989094" y="2244125"/>
            <a:ext cx="6898105" cy="999578"/>
          </a:xfrm>
        </p:spPr>
        <p:txBody>
          <a:bodyPr/>
          <a:lstStyle/>
          <a:p>
            <a:pPr>
              <a:defRPr/>
            </a:pPr>
            <a:r>
              <a:rPr lang="de-DE"/>
              <a:t>Mastertitelformat bearbeiten</a:t>
            </a:r>
            <a:endParaRPr/>
          </a:p>
        </p:txBody>
      </p:sp>
      <p:grpSp>
        <p:nvGrpSpPr>
          <p:cNvPr id="13" name="Gruppieren 12"/>
          <p:cNvGrpSpPr/>
          <p:nvPr userDrawn="1"/>
        </p:nvGrpSpPr>
        <p:grpSpPr bwMode="auto">
          <a:xfrm>
            <a:off x="8444951" y="6029434"/>
            <a:ext cx="3221596" cy="420914"/>
            <a:chOff x="2359461" y="3521708"/>
            <a:chExt cx="3221596" cy="420914"/>
          </a:xfrm>
        </p:grpSpPr>
        <p:sp>
          <p:nvSpPr>
            <p:cNvPr id="14" name="Rechteck 13"/>
            <p:cNvSpPr/>
            <p:nvPr/>
          </p:nvSpPr>
          <p:spPr bwMode="auto">
            <a:xfrm>
              <a:off x="2359461" y="3521708"/>
              <a:ext cx="420914" cy="420914"/>
            </a:xfrm>
            <a:prstGeom prst="rect">
              <a:avLst/>
            </a:prstGeom>
            <a:solidFill>
              <a:srgbClr val="31619B"/>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5" name="Rechteck 14"/>
            <p:cNvSpPr/>
            <p:nvPr/>
          </p:nvSpPr>
          <p:spPr bwMode="auto">
            <a:xfrm>
              <a:off x="5160143" y="3521708"/>
              <a:ext cx="420914" cy="420914"/>
            </a:xfrm>
            <a:prstGeom prst="rect">
              <a:avLst/>
            </a:prstGeom>
            <a:solidFill>
              <a:srgbClr val="6CA44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6" name="Rechteck 15"/>
            <p:cNvSpPr/>
            <p:nvPr/>
          </p:nvSpPr>
          <p:spPr bwMode="auto">
            <a:xfrm>
              <a:off x="4598785" y="3521708"/>
              <a:ext cx="420914" cy="420914"/>
            </a:xfrm>
            <a:prstGeom prst="rect">
              <a:avLst/>
            </a:prstGeom>
            <a:solidFill>
              <a:srgbClr val="4A977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7" name="Rechteck 16"/>
            <p:cNvSpPr/>
            <p:nvPr/>
          </p:nvSpPr>
          <p:spPr bwMode="auto">
            <a:xfrm>
              <a:off x="2924446" y="3521708"/>
              <a:ext cx="420914" cy="420914"/>
            </a:xfrm>
            <a:prstGeom prst="rect">
              <a:avLst/>
            </a:prstGeom>
            <a:solidFill>
              <a:srgbClr val="346F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8" name="Rechteck 17"/>
            <p:cNvSpPr/>
            <p:nvPr/>
          </p:nvSpPr>
          <p:spPr bwMode="auto">
            <a:xfrm>
              <a:off x="3482422" y="3521708"/>
              <a:ext cx="420914" cy="420914"/>
            </a:xfrm>
            <a:prstGeom prst="rect">
              <a:avLst/>
            </a:prstGeom>
            <a:solidFill>
              <a:srgbClr val="499BD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9" name="Rechteck 18"/>
            <p:cNvSpPr/>
            <p:nvPr/>
          </p:nvSpPr>
          <p:spPr bwMode="auto">
            <a:xfrm>
              <a:off x="4033800" y="3521708"/>
              <a:ext cx="420914" cy="420914"/>
            </a:xfrm>
            <a:prstGeom prst="rect">
              <a:avLst/>
            </a:prstGeom>
            <a:solidFill>
              <a:srgbClr val="4999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DE"/>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1_Benutzerdefiniertes Layou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1560643" y="224862"/>
            <a:ext cx="10515600" cy="999578"/>
          </a:xfrm>
        </p:spPr>
        <p:txBody>
          <a:bodyPr/>
          <a:lstStyle/>
          <a:p>
            <a:pPr>
              <a:defRPr/>
            </a:pPr>
            <a:r>
              <a:rPr lang="de-DE"/>
              <a:t>Mastertitelformat bearbeiten</a:t>
            </a:r>
            <a:endParaRPr/>
          </a:p>
        </p:txBody>
      </p:sp>
      <p:sp>
        <p:nvSpPr>
          <p:cNvPr id="5" name="Textplatzhalter 4"/>
          <p:cNvSpPr>
            <a:spLocks noGrp="1"/>
          </p:cNvSpPr>
          <p:nvPr>
            <p:ph type="body" sz="quarter" idx="14" hasCustomPrompt="1"/>
          </p:nvPr>
        </p:nvSpPr>
        <p:spPr bwMode="auto">
          <a:xfrm>
            <a:off x="1583453" y="1397747"/>
            <a:ext cx="4773612" cy="4668837"/>
          </a:xfrm>
        </p:spPr>
        <p:txBody>
          <a:bodyPr/>
          <a:lstStyle>
            <a:lvl3pPr marL="15875" indent="0">
              <a:buNone/>
              <a:defRPr/>
            </a:lvl3pPr>
          </a:lstStyle>
          <a:p>
            <a:pPr lvl="2">
              <a:defRPr/>
            </a:pPr>
            <a:r>
              <a:rPr lang="de-DE"/>
              <a:t>Dritte Ebene</a:t>
            </a:r>
            <a:endParaRPr/>
          </a:p>
        </p:txBody>
      </p:sp>
      <p:sp>
        <p:nvSpPr>
          <p:cNvPr id="14" name="Textplatzhalter 4"/>
          <p:cNvSpPr>
            <a:spLocks noGrp="1"/>
          </p:cNvSpPr>
          <p:nvPr>
            <p:ph type="body" sz="quarter" idx="15" hasCustomPrompt="1"/>
          </p:nvPr>
        </p:nvSpPr>
        <p:spPr bwMode="auto">
          <a:xfrm>
            <a:off x="6700714" y="1397747"/>
            <a:ext cx="4773612" cy="4668837"/>
          </a:xfrm>
        </p:spPr>
        <p:txBody>
          <a:bodyPr/>
          <a:lstStyle>
            <a:lvl3pPr marL="15875" indent="0">
              <a:buNone/>
              <a:defRPr/>
            </a:lvl3pPr>
          </a:lstStyle>
          <a:p>
            <a:pPr lvl="2">
              <a:defRPr/>
            </a:pPr>
            <a:r>
              <a:rPr lang="de-DE"/>
              <a:t>Dritte Ebene</a:t>
            </a:r>
            <a:endParaRPr/>
          </a:p>
        </p:txBody>
      </p:sp>
      <p:grpSp>
        <p:nvGrpSpPr>
          <p:cNvPr id="12" name="Gruppieren 11"/>
          <p:cNvGrpSpPr/>
          <p:nvPr userDrawn="1"/>
        </p:nvGrpSpPr>
        <p:grpSpPr bwMode="auto">
          <a:xfrm>
            <a:off x="8444951" y="6029434"/>
            <a:ext cx="3221596" cy="420914"/>
            <a:chOff x="2359461" y="3521708"/>
            <a:chExt cx="3221596" cy="420914"/>
          </a:xfrm>
        </p:grpSpPr>
        <p:sp>
          <p:nvSpPr>
            <p:cNvPr id="66" name="Rechteck 65"/>
            <p:cNvSpPr/>
            <p:nvPr/>
          </p:nvSpPr>
          <p:spPr bwMode="auto">
            <a:xfrm>
              <a:off x="2359461" y="3521708"/>
              <a:ext cx="420914" cy="420914"/>
            </a:xfrm>
            <a:prstGeom prst="rect">
              <a:avLst/>
            </a:prstGeom>
            <a:solidFill>
              <a:srgbClr val="31619B"/>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67" name="Rechteck 66"/>
            <p:cNvSpPr/>
            <p:nvPr/>
          </p:nvSpPr>
          <p:spPr bwMode="auto">
            <a:xfrm>
              <a:off x="5160143" y="3521708"/>
              <a:ext cx="420914" cy="420914"/>
            </a:xfrm>
            <a:prstGeom prst="rect">
              <a:avLst/>
            </a:prstGeom>
            <a:solidFill>
              <a:srgbClr val="6CA44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68" name="Rechteck 67"/>
            <p:cNvSpPr/>
            <p:nvPr/>
          </p:nvSpPr>
          <p:spPr bwMode="auto">
            <a:xfrm>
              <a:off x="4598785" y="3521708"/>
              <a:ext cx="420914" cy="420914"/>
            </a:xfrm>
            <a:prstGeom prst="rect">
              <a:avLst/>
            </a:prstGeom>
            <a:solidFill>
              <a:srgbClr val="4A977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69" name="Rechteck 68"/>
            <p:cNvSpPr/>
            <p:nvPr/>
          </p:nvSpPr>
          <p:spPr bwMode="auto">
            <a:xfrm>
              <a:off x="2924446" y="3521708"/>
              <a:ext cx="420914" cy="420914"/>
            </a:xfrm>
            <a:prstGeom prst="rect">
              <a:avLst/>
            </a:prstGeom>
            <a:solidFill>
              <a:srgbClr val="346F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70" name="Rechteck 69"/>
            <p:cNvSpPr/>
            <p:nvPr/>
          </p:nvSpPr>
          <p:spPr bwMode="auto">
            <a:xfrm>
              <a:off x="3482422" y="3521708"/>
              <a:ext cx="420914" cy="420914"/>
            </a:xfrm>
            <a:prstGeom prst="rect">
              <a:avLst/>
            </a:prstGeom>
            <a:solidFill>
              <a:srgbClr val="499BD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71" name="Rechteck 70"/>
            <p:cNvSpPr/>
            <p:nvPr/>
          </p:nvSpPr>
          <p:spPr bwMode="auto">
            <a:xfrm>
              <a:off x="4033800" y="3521708"/>
              <a:ext cx="420914" cy="420914"/>
            </a:xfrm>
            <a:prstGeom prst="rect">
              <a:avLst/>
            </a:prstGeom>
            <a:solidFill>
              <a:srgbClr val="4999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DE"/>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4</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1270626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4</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1156834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4</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1006812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37311412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Titelplatzhalter 1"/>
          <p:cNvSpPr>
            <a:spLocks noGrp="1"/>
          </p:cNvSpPr>
          <p:nvPr>
            <p:ph type="title"/>
          </p:nvPr>
        </p:nvSpPr>
        <p:spPr bwMode="auto">
          <a:xfrm>
            <a:off x="838200" y="365125"/>
            <a:ext cx="10515600" cy="1325563"/>
          </a:xfrm>
          <a:prstGeom prst="rect">
            <a:avLst/>
          </a:prstGeom>
        </p:spPr>
        <p:txBody>
          <a:bodyPr vert="horz" lIns="91440" tIns="45720" rIns="91440" bIns="45720" rtlCol="0" anchor="ctr">
            <a:normAutofit/>
          </a:bodyPr>
          <a:lstStyle/>
          <a:p>
            <a:pPr>
              <a:defRPr/>
            </a:pPr>
            <a:r>
              <a:rPr lang="de-DE"/>
              <a:t>Mastertitelformat bearbeiten</a:t>
            </a:r>
            <a:endParaRPr/>
          </a:p>
        </p:txBody>
      </p:sp>
      <p:sp>
        <p:nvSpPr>
          <p:cNvPr id="3" name="Textplatzhalter 2"/>
          <p:cNvSpPr>
            <a:spLocks noGrp="1"/>
          </p:cNvSpPr>
          <p:nvPr>
            <p:ph type="body" idx="1"/>
          </p:nvPr>
        </p:nvSpPr>
        <p:spPr bwMode="auto">
          <a:xfrm>
            <a:off x="838200" y="1825625"/>
            <a:ext cx="10515600" cy="4351338"/>
          </a:xfrm>
          <a:prstGeom prst="rect">
            <a:avLst/>
          </a:prstGeom>
        </p:spPr>
        <p:txBody>
          <a:bodyPr vert="horz" lIns="91440" tIns="45720" rIns="91440" bIns="45720" rtlCol="0">
            <a:normAutofit/>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2"/>
          </p:nvPr>
        </p:nvSpPr>
        <p:spPr bwMode="auto">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a:defRPr/>
            </a:pPr>
            <a:fld id="{65C49492-7E06-554A-9B69-69E8474968DD}" type="datetimeFigureOut">
              <a:rPr lang="de-DE"/>
              <a:t>12.06.25</a:t>
            </a:fld>
            <a:endParaRPr lang="de-DE"/>
          </a:p>
        </p:txBody>
      </p:sp>
      <p:sp>
        <p:nvSpPr>
          <p:cNvPr id="5" name="Fußzeilenplatzhalter 4"/>
          <p:cNvSpPr>
            <a:spLocks noGrp="1"/>
          </p:cNvSpPr>
          <p:nvPr>
            <p:ph type="ftr" sz="quarter" idx="3"/>
          </p:nvPr>
        </p:nvSpPr>
        <p:spPr bwMode="auto">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pPr>
              <a:defRPr/>
            </a:pPr>
            <a:endParaRPr lang="de-DE"/>
          </a:p>
        </p:txBody>
      </p:sp>
      <p:sp>
        <p:nvSpPr>
          <p:cNvPr id="6" name="Foliennummernplatzhalter 5"/>
          <p:cNvSpPr>
            <a:spLocks noGrp="1"/>
          </p:cNvSpPr>
          <p:nvPr>
            <p:ph type="sldNum" sz="quarter" idx="4"/>
          </p:nvPr>
        </p:nvSpPr>
        <p:spPr bwMode="auto">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pPr>
              <a:defRPr/>
            </a:pPr>
            <a:fld id="{46B454BF-8224-6A4A-918D-9D469F7446E1}" type="slidenum">
              <a:rPr lang="de-DE"/>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7" r:id="rId2"/>
    <p:sldLayoutId id="2147483654" r:id="rId3"/>
    <p:sldLayoutId id="2147483656" r:id="rId4"/>
  </p:sldLayoutIdLst>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495256776"/>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hyperlink" Target="https://mebis.bycs.de/k_5/ergebnissicherung" TargetMode="External"/><Relationship Id="rId2" Type="http://schemas.openxmlformats.org/officeDocument/2006/relationships/hyperlink" Target="https://mebis.bycs.de/k_5/selbstgesteuerteslernen" TargetMode="Externa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3.sv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5.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hyperlink" Target="https://mebis.bycs.de/k_5/ergebnissicherung"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hyperlink" Target="https://mebis.bycs.de/k_5/ergebnissicherung" TargetMode="External"/><Relationship Id="rId2" Type="http://schemas.openxmlformats.org/officeDocument/2006/relationships/hyperlink" Target="https://mebis.bycs.de/k_5/feedback"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5.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Textplatzhalter 2"/>
          <p:cNvSpPr>
            <a:spLocks noGrp="1"/>
          </p:cNvSpPr>
          <p:nvPr>
            <p:ph type="body" idx="1"/>
          </p:nvPr>
        </p:nvSpPr>
        <p:spPr bwMode="auto">
          <a:xfrm>
            <a:off x="1047914" y="1403555"/>
            <a:ext cx="9086685" cy="571701"/>
          </a:xfrm>
        </p:spPr>
        <p:txBody>
          <a:bodyPr/>
          <a:lstStyle/>
          <a:p>
            <a:pPr marL="0" indent="0">
              <a:buNone/>
              <a:defRPr/>
            </a:pPr>
            <a:r>
              <a:rPr lang="de-DE" dirty="0"/>
              <a:t>Hinweise zum Einsatz</a:t>
            </a:r>
            <a:endParaRPr dirty="0"/>
          </a:p>
        </p:txBody>
      </p:sp>
      <p:sp>
        <p:nvSpPr>
          <p:cNvPr id="4" name="Inhaltsplatzhalter 3"/>
          <p:cNvSpPr>
            <a:spLocks noGrp="1"/>
          </p:cNvSpPr>
          <p:nvPr>
            <p:ph type="body" idx="13"/>
          </p:nvPr>
        </p:nvSpPr>
        <p:spPr bwMode="auto"/>
        <p:txBody>
          <a:bodyPr>
            <a:normAutofit fontScale="85000" lnSpcReduction="20000"/>
          </a:bodyPr>
          <a:lstStyle/>
          <a:p>
            <a:r>
              <a:rPr lang="de-DE" dirty="0"/>
              <a:t>1. Teil (</a:t>
            </a:r>
            <a:r>
              <a:rPr lang="de-DE"/>
              <a:t>Folien 2-11): </a:t>
            </a:r>
            <a:r>
              <a:rPr lang="de-DE" dirty="0"/>
              <a:t>Individualisiertes Lernen</a:t>
            </a:r>
            <a:br>
              <a:rPr lang="de-DE" dirty="0"/>
            </a:br>
            <a:r>
              <a:rPr lang="de-DE" dirty="0"/>
              <a:t>Impulsvortrag zum Qualitätsbereich „Individualisiertes Lernen“ und dessen Anforderungen.</a:t>
            </a:r>
            <a:r>
              <a:rPr lang="de-DE" dirty="0">
                <a:solidFill>
                  <a:srgbClr val="FF0000"/>
                </a:solidFill>
              </a:rPr>
              <a:t> </a:t>
            </a:r>
          </a:p>
          <a:p>
            <a:r>
              <a:rPr lang="de-DE" dirty="0">
                <a:solidFill>
                  <a:srgbClr val="FF0000"/>
                </a:solidFill>
              </a:rPr>
              <a:t>Bitte ergänzen Sie hier adressatengerechte Beispiele! Konkrete Beispiele zur Umsetzung sowie weiterführende Impulse finden Sie im mebis Magazin!</a:t>
            </a:r>
          </a:p>
          <a:p>
            <a:endParaRPr lang="de-DE" dirty="0">
              <a:solidFill>
                <a:srgbClr val="FF0000"/>
              </a:solidFill>
            </a:endParaRPr>
          </a:p>
          <a:p>
            <a:r>
              <a:rPr lang="de-DE" dirty="0"/>
              <a:t>2. Teil (Folie 12): Bestandsaufnahme: Was gelingt uns bereits gut? Was ist bereits fester Bestandteil unseres Unterrichtsalltags?</a:t>
            </a:r>
          </a:p>
          <a:p>
            <a:r>
              <a:rPr lang="de-DE" dirty="0"/>
              <a:t>Leiten Sie anhand dieser Fragen eine Austauschrunde ein, um zu klären, in welchem Umfang Lernstanderfassung und die Anpassung des Lernangebotes, Lernförderliches Feedback und Unterstützung sowie eine zunehmende selbstbestimmte und selbstorganisierten Bearbeitung von Inhalten und Aufgaben im Unterricht bereits umgesetzt wird. Bilden Sie hierfür Kleingruppen (je nach Teilnehmendenzahl) oder lassen Sie das Kollegium im Plenum diskutieren. Fordern Sie die Gruppen oder Einzelpersonen auf, ihre Ergebnisse schriftlich festzuhalten (z. B. auf Moderationskarten oder in kollaborativen Dokumenten).</a:t>
            </a:r>
          </a:p>
          <a:p>
            <a:r>
              <a:rPr lang="de-DE" dirty="0"/>
              <a:t>3. Teil (Folie 13): Wo wollen wir hin?</a:t>
            </a:r>
            <a:br>
              <a:rPr lang="de-DE" dirty="0"/>
            </a:br>
            <a:r>
              <a:rPr lang="de-DE" dirty="0"/>
              <a:t>Gemeinsam erarbeiten: Wie möchten Sie digitale Medien künftig einsetzen, individualisiertes Lernen zu unterstützen? Die Antworten werden dokumentiert. Bitten Sie die Kleingruppen, ihre Ergebnisse anschließend vorzustellen.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EDAC32-05D6-9270-F511-4CD84A5621D4}"/>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D7662976-0B79-EDA3-2327-0788ED3A8182}"/>
              </a:ext>
            </a:extLst>
          </p:cNvPr>
          <p:cNvSpPr>
            <a:spLocks noGrp="1"/>
          </p:cNvSpPr>
          <p:nvPr>
            <p:ph type="body" idx="1"/>
          </p:nvPr>
        </p:nvSpPr>
        <p:spPr>
          <a:xfrm>
            <a:off x="1040887" y="1416710"/>
            <a:ext cx="10546275" cy="507665"/>
          </a:xfrm>
        </p:spPr>
        <p:txBody>
          <a:bodyPr/>
          <a:lstStyle/>
          <a:p>
            <a:r>
              <a:rPr lang="de-DE" dirty="0"/>
              <a:t>Unterstützung des selbstgesteuerten Lernens</a:t>
            </a:r>
          </a:p>
        </p:txBody>
      </p:sp>
      <p:sp>
        <p:nvSpPr>
          <p:cNvPr id="5" name="Foliennummernplatzhalter 4">
            <a:extLst>
              <a:ext uri="{FF2B5EF4-FFF2-40B4-BE49-F238E27FC236}">
                <a16:creationId xmlns:a16="http://schemas.microsoft.com/office/drawing/2014/main" id="{4157941E-AD55-9665-FB59-AF6EF80871FB}"/>
              </a:ext>
            </a:extLst>
          </p:cNvPr>
          <p:cNvSpPr>
            <a:spLocks noGrp="1"/>
          </p:cNvSpPr>
          <p:nvPr>
            <p:ph type="sldNum" sz="quarter" idx="19"/>
          </p:nvPr>
        </p:nvSpPr>
        <p:spPr/>
        <p:txBody>
          <a:bodyPr/>
          <a:lstStyle/>
          <a:p>
            <a:fld id="{1D937574-5286-7C49-842E-2D6CFC549A1F}" type="slidenum">
              <a:rPr lang="de-DE" smtClean="0"/>
              <a:pPr/>
              <a:t>10</a:t>
            </a:fld>
            <a:endParaRPr lang="de-DE" dirty="0"/>
          </a:p>
        </p:txBody>
      </p:sp>
      <p:sp>
        <p:nvSpPr>
          <p:cNvPr id="11" name="Bildplatzhalter 2">
            <a:extLst>
              <a:ext uri="{FF2B5EF4-FFF2-40B4-BE49-F238E27FC236}">
                <a16:creationId xmlns:a16="http://schemas.microsoft.com/office/drawing/2014/main" id="{2225D0A1-4089-81A7-0F6D-9DA6F828541B}"/>
              </a:ext>
            </a:extLst>
          </p:cNvPr>
          <p:cNvSpPr>
            <a:spLocks noGrp="1"/>
          </p:cNvSpPr>
          <p:nvPr>
            <p:ph type="pic" sz="quarter" idx="15"/>
          </p:nvPr>
        </p:nvSpPr>
        <p:spPr>
          <a:xfrm>
            <a:off x="1757681" y="2709052"/>
            <a:ext cx="8605519" cy="3615548"/>
          </a:xfrm>
        </p:spPr>
        <p:txBody>
          <a:bodyPr/>
          <a:lstStyle/>
          <a:p>
            <a:endParaRPr lang="de-DE"/>
          </a:p>
        </p:txBody>
      </p:sp>
      <p:sp>
        <p:nvSpPr>
          <p:cNvPr id="12" name="Textplatzhalter 3">
            <a:extLst>
              <a:ext uri="{FF2B5EF4-FFF2-40B4-BE49-F238E27FC236}">
                <a16:creationId xmlns:a16="http://schemas.microsoft.com/office/drawing/2014/main" id="{87AD74C5-87C1-E95D-1BB2-30D4FBD2F8E9}"/>
              </a:ext>
            </a:extLst>
          </p:cNvPr>
          <p:cNvSpPr txBox="1">
            <a:spLocks/>
          </p:cNvSpPr>
          <p:nvPr/>
        </p:nvSpPr>
        <p:spPr bwMode="auto">
          <a:xfrm>
            <a:off x="1828800" y="2875280"/>
            <a:ext cx="9936777" cy="553720"/>
          </a:xfrm>
          <a:prstGeom prst="rect">
            <a:avLst/>
          </a:prstGeom>
        </p:spPr>
        <p:txBody>
          <a:bodyPr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de-DE" sz="1600" dirty="0">
                <a:solidFill>
                  <a:srgbClr val="000000"/>
                </a:solidFill>
                <a:ea typeface="Times New Roman"/>
              </a:rPr>
              <a:t>Ergänzen Sie eigene adressatengerechte Beispiele! Impulse dazu finden Sie </a:t>
            </a:r>
            <a:r>
              <a:rPr lang="de-DE" sz="1600" dirty="0">
                <a:solidFill>
                  <a:srgbClr val="000000"/>
                </a:solidFill>
                <a:ea typeface="Times New Roman"/>
                <a:hlinkClick r:id="rId2"/>
              </a:rPr>
              <a:t>hier</a:t>
            </a:r>
            <a:r>
              <a:rPr lang="de-DE" sz="1600" dirty="0">
                <a:solidFill>
                  <a:srgbClr val="000000"/>
                </a:solidFill>
                <a:ea typeface="Times New Roman"/>
                <a:hlinkClick r:id="rId3"/>
              </a:rPr>
              <a:t>.</a:t>
            </a:r>
            <a:r>
              <a:rPr lang="de-DE" sz="1600" dirty="0">
                <a:solidFill>
                  <a:srgbClr val="000000"/>
                </a:solidFill>
                <a:ea typeface="Times New Roman"/>
              </a:rPr>
              <a:t> </a:t>
            </a:r>
            <a:endParaRPr lang="de-DE" sz="1600" dirty="0"/>
          </a:p>
        </p:txBody>
      </p:sp>
    </p:spTree>
    <p:extLst>
      <p:ext uri="{BB962C8B-B14F-4D97-AF65-F5344CB8AC3E}">
        <p14:creationId xmlns:p14="http://schemas.microsoft.com/office/powerpoint/2010/main" val="5510995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A38C26D4-DBF5-430C-8D7D-1ADB56C3E02A}"/>
              </a:ext>
            </a:extLst>
          </p:cNvPr>
          <p:cNvSpPr>
            <a:spLocks noGrp="1"/>
          </p:cNvSpPr>
          <p:nvPr>
            <p:ph type="sldNum" sz="quarter" idx="11"/>
          </p:nvPr>
        </p:nvSpPr>
        <p:spPr/>
        <p:txBody>
          <a:bodyPr/>
          <a:lstStyle/>
          <a:p>
            <a:fld id="{1D937574-5286-7C49-842E-2D6CFC549A1F}" type="slidenum">
              <a:rPr lang="de-DE" smtClean="0"/>
              <a:pPr/>
              <a:t>11</a:t>
            </a:fld>
            <a:endParaRPr lang="de-DE" dirty="0"/>
          </a:p>
        </p:txBody>
      </p:sp>
      <p:sp>
        <p:nvSpPr>
          <p:cNvPr id="3" name="Textplatzhalter 2">
            <a:extLst>
              <a:ext uri="{FF2B5EF4-FFF2-40B4-BE49-F238E27FC236}">
                <a16:creationId xmlns:a16="http://schemas.microsoft.com/office/drawing/2014/main" id="{09E90305-70FF-4DDC-8635-F72ECE37B210}"/>
              </a:ext>
            </a:extLst>
          </p:cNvPr>
          <p:cNvSpPr>
            <a:spLocks noGrp="1"/>
          </p:cNvSpPr>
          <p:nvPr>
            <p:ph type="body" idx="1"/>
          </p:nvPr>
        </p:nvSpPr>
        <p:spPr/>
        <p:txBody>
          <a:bodyPr/>
          <a:lstStyle/>
          <a:p>
            <a:r>
              <a:rPr lang="de-DE" dirty="0"/>
              <a:t>Reflexion</a:t>
            </a:r>
          </a:p>
        </p:txBody>
      </p:sp>
    </p:spTree>
    <p:extLst>
      <p:ext uri="{BB962C8B-B14F-4D97-AF65-F5344CB8AC3E}">
        <p14:creationId xmlns:p14="http://schemas.microsoft.com/office/powerpoint/2010/main" val="17085159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p:txBody>
          <a:bodyPr/>
          <a:lstStyle/>
          <a:p>
            <a:r>
              <a:rPr lang="de-DE" dirty="0"/>
              <a:t>Was gelingt bereits gut? </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a:bodyPr>
          <a:lstStyle/>
          <a:p>
            <a:pPr>
              <a:defRPr/>
            </a:pPr>
            <a:endParaRPr lang="de-DE" sz="1700" dirty="0">
              <a:ea typeface="Times New Roman"/>
            </a:endParaRPr>
          </a:p>
          <a:p>
            <a:endParaRPr lang="de-DE" dirty="0"/>
          </a:p>
        </p:txBody>
      </p:sp>
      <p:sp>
        <p:nvSpPr>
          <p:cNvPr id="4" name="Textplatzhalter 3">
            <a:extLst>
              <a:ext uri="{FF2B5EF4-FFF2-40B4-BE49-F238E27FC236}">
                <a16:creationId xmlns:a16="http://schemas.microsoft.com/office/drawing/2014/main" id="{9367A601-ECF3-4585-BA69-AC07D97E3FD6}"/>
              </a:ext>
            </a:extLst>
          </p:cNvPr>
          <p:cNvSpPr>
            <a:spLocks noGrp="1"/>
          </p:cNvSpPr>
          <p:nvPr>
            <p:ph type="body" idx="16"/>
          </p:nvPr>
        </p:nvSpPr>
        <p:spPr/>
        <p:txBody>
          <a:bodyPr/>
          <a:lstStyle/>
          <a:p>
            <a:r>
              <a:rPr lang="de-DE" dirty="0"/>
              <a:t>Einsatz digitaler Medien für das individualisierte Lernen</a:t>
            </a:r>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9"/>
          </p:nvPr>
        </p:nvSpPr>
        <p:spPr/>
        <p:txBody>
          <a:bodyPr/>
          <a:lstStyle/>
          <a:p>
            <a:fld id="{1D937574-5286-7C49-842E-2D6CFC549A1F}" type="slidenum">
              <a:rPr lang="de-DE" smtClean="0"/>
              <a:pPr/>
              <a:t>12</a:t>
            </a:fld>
            <a:endParaRPr lang="de-DE" dirty="0"/>
          </a:p>
        </p:txBody>
      </p:sp>
      <p:sp>
        <p:nvSpPr>
          <p:cNvPr id="14" name="Rechteck 13">
            <a:extLst>
              <a:ext uri="{FF2B5EF4-FFF2-40B4-BE49-F238E27FC236}">
                <a16:creationId xmlns:a16="http://schemas.microsoft.com/office/drawing/2014/main" id="{2E06AF25-456A-4735-B9A3-B365F166369C}"/>
              </a:ext>
            </a:extLst>
          </p:cNvPr>
          <p:cNvSpPr/>
          <p:nvPr/>
        </p:nvSpPr>
        <p:spPr>
          <a:xfrm>
            <a:off x="1047915" y="2721752"/>
            <a:ext cx="4721514" cy="4339650"/>
          </a:xfrm>
          <a:prstGeom prst="rect">
            <a:avLst/>
          </a:prstGeom>
        </p:spPr>
        <p:txBody>
          <a:bodyPr wrap="square">
            <a:spAutoFit/>
          </a:bodyPr>
          <a:lstStyle/>
          <a:p>
            <a:pPr>
              <a:defRPr/>
            </a:pPr>
            <a:r>
              <a:rPr lang="de-DE" sz="1600" b="1" dirty="0"/>
              <a:t>Tauschen Sie sich aus: </a:t>
            </a:r>
            <a:endParaRPr lang="de-DE" sz="1600" dirty="0"/>
          </a:p>
          <a:p>
            <a:pPr marL="285750" indent="-285750">
              <a:lnSpc>
                <a:spcPct val="100000"/>
              </a:lnSpc>
              <a:buFont typeface="Arial" panose="020B0604020202020204" pitchFamily="34" charset="0"/>
              <a:buChar char="•"/>
              <a:defRPr/>
            </a:pPr>
            <a:r>
              <a:rPr lang="de-DE" sz="1600" dirty="0"/>
              <a:t>Welche Erfahrung haben Sie mit der Durchführung digital gestützter Tests und deren Auswertung? </a:t>
            </a:r>
          </a:p>
          <a:p>
            <a:pPr marL="285750" indent="-285750">
              <a:lnSpc>
                <a:spcPct val="100000"/>
              </a:lnSpc>
              <a:buFont typeface="Arial" panose="020B0604020202020204" pitchFamily="34" charset="0"/>
              <a:buChar char="•"/>
              <a:defRPr/>
            </a:pPr>
            <a:endParaRPr lang="de-DE" sz="1600" dirty="0"/>
          </a:p>
          <a:p>
            <a:pPr marL="285750" indent="-285750">
              <a:lnSpc>
                <a:spcPct val="100000"/>
              </a:lnSpc>
              <a:buFont typeface="Arial" panose="020B0604020202020204" pitchFamily="34" charset="0"/>
              <a:buChar char="•"/>
              <a:defRPr/>
            </a:pPr>
            <a:r>
              <a:rPr lang="de-DE" sz="1600" dirty="0"/>
              <a:t>Wie gehen Sie nach der Lernstandserfassung weiter vor, um das Lernangebot anzupassen?</a:t>
            </a:r>
          </a:p>
          <a:p>
            <a:pPr marL="285750" indent="-285750">
              <a:lnSpc>
                <a:spcPct val="100000"/>
              </a:lnSpc>
              <a:buFont typeface="Arial" panose="020B0604020202020204" pitchFamily="34" charset="0"/>
              <a:buChar char="•"/>
              <a:defRPr/>
            </a:pPr>
            <a:endParaRPr lang="de-DE" sz="1600" dirty="0"/>
          </a:p>
          <a:p>
            <a:pPr marL="285750" indent="-285750">
              <a:lnSpc>
                <a:spcPct val="100000"/>
              </a:lnSpc>
              <a:buFont typeface="Arial" panose="020B0604020202020204" pitchFamily="34" charset="0"/>
              <a:buChar char="•"/>
              <a:defRPr/>
            </a:pPr>
            <a:r>
              <a:rPr lang="de-DE" sz="1600" dirty="0"/>
              <a:t>Welche Möglichkeiten des Feedbacks verwenden Sie regelmäßig, um den Lernprozess Ihrer Schülerinnen und Schüler zu begleiten?</a:t>
            </a:r>
          </a:p>
          <a:p>
            <a:pPr marL="285750" indent="-285750">
              <a:lnSpc>
                <a:spcPct val="100000"/>
              </a:lnSpc>
              <a:buFont typeface="Arial" panose="020B0604020202020204" pitchFamily="34" charset="0"/>
              <a:buChar char="•"/>
              <a:defRPr/>
            </a:pPr>
            <a:endParaRPr lang="de-DE" sz="1600" dirty="0"/>
          </a:p>
          <a:p>
            <a:pPr marL="285750" indent="-285750">
              <a:lnSpc>
                <a:spcPct val="100000"/>
              </a:lnSpc>
              <a:buFont typeface="Arial" panose="020B0604020202020204" pitchFamily="34" charset="0"/>
              <a:buChar char="•"/>
              <a:defRPr/>
            </a:pPr>
            <a:r>
              <a:rPr lang="de-DE" sz="1600" dirty="0"/>
              <a:t>Wie unterstützen Sie die Selbständigkeit und die Eigenverantwortlichkeit Ihrer Schülerinnen und Schüler? </a:t>
            </a:r>
          </a:p>
          <a:p>
            <a:pPr>
              <a:defRPr/>
            </a:pPr>
            <a:endParaRPr lang="de-DE" sz="1600" dirty="0">
              <a:cs typeface="Calibri"/>
            </a:endParaRPr>
          </a:p>
          <a:p>
            <a:pPr>
              <a:defRPr/>
            </a:pPr>
            <a:endParaRPr lang="de-DE" sz="1600" dirty="0">
              <a:cs typeface="Calibri"/>
            </a:endParaRPr>
          </a:p>
          <a:p>
            <a:pPr>
              <a:defRPr/>
            </a:pPr>
            <a:endParaRPr lang="de-DE" sz="2000" dirty="0">
              <a:cs typeface="Calibri"/>
            </a:endParaRPr>
          </a:p>
        </p:txBody>
      </p:sp>
      <p:pic>
        <p:nvPicPr>
          <p:cNvPr id="7" name="Grafik 6" descr="Chat">
            <a:extLst>
              <a:ext uri="{FF2B5EF4-FFF2-40B4-BE49-F238E27FC236}">
                <a16:creationId xmlns:a16="http://schemas.microsoft.com/office/drawing/2014/main" id="{CE32F6EA-C3FA-43A4-B75D-13F8A2529D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608864" y="2085035"/>
            <a:ext cx="3855936" cy="3855936"/>
          </a:xfrm>
          <a:prstGeom prst="rect">
            <a:avLst/>
          </a:prstGeom>
        </p:spPr>
      </p:pic>
    </p:spTree>
    <p:extLst>
      <p:ext uri="{BB962C8B-B14F-4D97-AF65-F5344CB8AC3E}">
        <p14:creationId xmlns:p14="http://schemas.microsoft.com/office/powerpoint/2010/main" val="40226039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p:txBody>
          <a:bodyPr/>
          <a:lstStyle/>
          <a:p>
            <a:r>
              <a:rPr lang="de-DE" dirty="0"/>
              <a:t>Wo gibt es noch Potenzial? </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a:bodyPr>
          <a:lstStyle/>
          <a:p>
            <a:pPr>
              <a:defRPr/>
            </a:pPr>
            <a:endParaRPr lang="de-DE" sz="1700" dirty="0">
              <a:ea typeface="Times New Roman"/>
            </a:endParaRPr>
          </a:p>
          <a:p>
            <a:endParaRPr lang="de-DE" dirty="0"/>
          </a:p>
        </p:txBody>
      </p:sp>
      <p:sp>
        <p:nvSpPr>
          <p:cNvPr id="4" name="Textplatzhalter 3">
            <a:extLst>
              <a:ext uri="{FF2B5EF4-FFF2-40B4-BE49-F238E27FC236}">
                <a16:creationId xmlns:a16="http://schemas.microsoft.com/office/drawing/2014/main" id="{9367A601-ECF3-4585-BA69-AC07D97E3FD6}"/>
              </a:ext>
            </a:extLst>
          </p:cNvPr>
          <p:cNvSpPr>
            <a:spLocks noGrp="1"/>
          </p:cNvSpPr>
          <p:nvPr>
            <p:ph type="body" idx="16"/>
          </p:nvPr>
        </p:nvSpPr>
        <p:spPr/>
        <p:txBody>
          <a:bodyPr/>
          <a:lstStyle/>
          <a:p>
            <a:r>
              <a:rPr lang="de-DE" dirty="0"/>
              <a:t>Einsatz digitaler Medien für das individualisierte Lernen</a:t>
            </a:r>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9"/>
          </p:nvPr>
        </p:nvSpPr>
        <p:spPr/>
        <p:txBody>
          <a:bodyPr/>
          <a:lstStyle/>
          <a:p>
            <a:fld id="{1D937574-5286-7C49-842E-2D6CFC549A1F}" type="slidenum">
              <a:rPr lang="de-DE" smtClean="0"/>
              <a:pPr/>
              <a:t>13</a:t>
            </a:fld>
            <a:endParaRPr lang="de-DE" dirty="0"/>
          </a:p>
        </p:txBody>
      </p:sp>
      <p:sp>
        <p:nvSpPr>
          <p:cNvPr id="14" name="Rechteck 13">
            <a:extLst>
              <a:ext uri="{FF2B5EF4-FFF2-40B4-BE49-F238E27FC236}">
                <a16:creationId xmlns:a16="http://schemas.microsoft.com/office/drawing/2014/main" id="{2E06AF25-456A-4735-B9A3-B365F166369C}"/>
              </a:ext>
            </a:extLst>
          </p:cNvPr>
          <p:cNvSpPr/>
          <p:nvPr/>
        </p:nvSpPr>
        <p:spPr>
          <a:xfrm>
            <a:off x="1047914" y="2721752"/>
            <a:ext cx="7186549" cy="3939540"/>
          </a:xfrm>
          <a:prstGeom prst="rect">
            <a:avLst/>
          </a:prstGeom>
        </p:spPr>
        <p:txBody>
          <a:bodyPr wrap="square">
            <a:spAutoFit/>
          </a:bodyPr>
          <a:lstStyle/>
          <a:p>
            <a:pPr>
              <a:defRPr/>
            </a:pPr>
            <a:r>
              <a:rPr lang="de-DE" sz="1600" b="1" dirty="0"/>
              <a:t>Überlegen Sie in Kleingruppen: </a:t>
            </a:r>
            <a:endParaRPr lang="de-DE" sz="1600" dirty="0"/>
          </a:p>
          <a:p>
            <a:pPr marL="285750" lvl="0" indent="-285750" fontAlgn="base">
              <a:buFont typeface="Arial" panose="020B0604020202020204" pitchFamily="34" charset="0"/>
              <a:buChar char="•"/>
            </a:pPr>
            <a:r>
              <a:rPr lang="de-DE" dirty="0"/>
              <a:t>Welche digitalen Werkzeuge oder Strategien könnten Sie zukünftig einsetzen, um den individuellen Lernstand Ihrer Schülerinnen und Schüler effektiv zu erfassen und deren Lernprozesse zu beobachten? Wie können die gewonnenen Informationen konkret zur Anpassung des Lernangebots (z.B. Aufgabenformate, Schwierigkeitsgrade, Unterstützungsangebote) genutzt werden?</a:t>
            </a:r>
          </a:p>
          <a:p>
            <a:pPr marL="285750" lvl="0" indent="-285750" fontAlgn="base">
              <a:buFont typeface="Arial" panose="020B0604020202020204" pitchFamily="34" charset="0"/>
              <a:buChar char="•"/>
            </a:pPr>
            <a:r>
              <a:rPr lang="de-DE" dirty="0"/>
              <a:t>Inwiefern ermöglichen die von Ihnen eingesetzten digitalen Medien individualisiertes Feedback und vielfältige Unterstützungsangebote für Ihre Schülerinnen und Schüler – auch über den Präsenzunterricht hinaus? </a:t>
            </a:r>
          </a:p>
          <a:p>
            <a:pPr marL="285750" lvl="0" indent="-285750" fontAlgn="base">
              <a:buFont typeface="Arial" panose="020B0604020202020204" pitchFamily="34" charset="0"/>
              <a:buChar char="•"/>
            </a:pPr>
            <a:r>
              <a:rPr lang="de-DE" dirty="0"/>
              <a:t>Wie können Sie diese Möglichkeiten weiterentwickeln, um das selbstgesteuerte Lernen und die Autonomie der Lernenden noch stärker zu fö</a:t>
            </a:r>
            <a:r>
              <a:rPr lang="de-DE" altLang="zh-TW" dirty="0"/>
              <a:t>rdern?</a:t>
            </a:r>
            <a:endParaRPr lang="de-DE" dirty="0"/>
          </a:p>
        </p:txBody>
      </p:sp>
      <p:pic>
        <p:nvPicPr>
          <p:cNvPr id="8" name="Grafik 7" descr="Besprechung mit einfarbiger Füllung">
            <a:extLst>
              <a:ext uri="{FF2B5EF4-FFF2-40B4-BE49-F238E27FC236}">
                <a16:creationId xmlns:a16="http://schemas.microsoft.com/office/drawing/2014/main" id="{AF8FA0AC-796A-479B-AC9C-3225D1C9FADC}"/>
              </a:ext>
            </a:extLst>
          </p:cNvPr>
          <p:cNvPicPr>
            <a:picLocks noChangeAspect="1"/>
          </p:cNvPicPr>
          <p:nvPr/>
        </p:nvPicPr>
        <p:blipFill>
          <a:blip r:embed="rId3">
            <a:extLst>
              <a:ext uri="{96DAC541-7B7A-43D3-8B79-37D633B846F1}">
                <asvg:svgBlip xmlns:asvg="http://schemas.microsoft.com/office/drawing/2016/SVG/main" r:embed="rId4"/>
              </a:ext>
            </a:extLst>
          </a:blip>
          <a:stretch/>
        </p:blipFill>
        <p:spPr bwMode="auto">
          <a:xfrm>
            <a:off x="8234464" y="2064432"/>
            <a:ext cx="3002868" cy="3002868"/>
          </a:xfrm>
          <a:prstGeom prst="rect">
            <a:avLst/>
          </a:prstGeom>
        </p:spPr>
      </p:pic>
    </p:spTree>
    <p:extLst>
      <p:ext uri="{BB962C8B-B14F-4D97-AF65-F5344CB8AC3E}">
        <p14:creationId xmlns:p14="http://schemas.microsoft.com/office/powerpoint/2010/main" val="22351084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80775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a:xfrm>
            <a:off x="1047914" y="1356068"/>
            <a:ext cx="9086685" cy="571701"/>
          </a:xfrm>
        </p:spPr>
        <p:txBody>
          <a:bodyPr/>
          <a:lstStyle/>
          <a:p>
            <a:r>
              <a:rPr lang="de-DE" dirty="0"/>
              <a:t>Was ist daran lernwirksam?</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a:bodyPr>
          <a:lstStyle/>
          <a:p>
            <a:pPr>
              <a:spcAft>
                <a:spcPts val="1200"/>
              </a:spcAft>
              <a:defRPr/>
            </a:pPr>
            <a:r>
              <a:rPr lang="de-DE" sz="2400" b="1" dirty="0">
                <a:solidFill>
                  <a:srgbClr val="4A9776"/>
                </a:solidFill>
                <a:ea typeface="Times New Roman"/>
              </a:rPr>
              <a:t>Individualisiertes Lernen zur Berücksichtigung unterschiedlicher Lernvoraussetzungen</a:t>
            </a:r>
            <a:endParaRPr lang="de-DE" sz="2400" dirty="0">
              <a:solidFill>
                <a:srgbClr val="4A9776"/>
              </a:solidFill>
            </a:endParaRPr>
          </a:p>
          <a:p>
            <a:pPr>
              <a:defRPr/>
            </a:pPr>
            <a:r>
              <a:rPr lang="de-DE" b="1" dirty="0"/>
              <a:t>Die Berücksichtigung unterschiedlicher Lernvoraussetzungen als Grundlage des individualisierten Lernens bedeutet, jeden Schüler und jede Schülerin so zu fordern und zu fördern, dass sie ihr ganzes Potential entfalten können.</a:t>
            </a:r>
          </a:p>
          <a:p>
            <a:pPr>
              <a:defRPr/>
            </a:pPr>
            <a:r>
              <a:rPr lang="de-DE" sz="1600" dirty="0"/>
              <a:t>Dazu müssen unterschiedliche Ausgangslagen, Stärken und Schwächen zunächst erkannt werden, um auf diesem Verständnis aufbauend differenzierende Lernangebote zu unterbreiten. Die Wirksamkeit dieser Angebote basiert entscheidend auf lernförderlichen Rückmeldungen und Hilfestellungen. Die Berücksichtigung der Lernvoraussetzungen beinhaltet auch, den Schülerinnen und Schülern gelenkt durch die Lehrkraft eine gewisse Autonomie und Eigenverantwortung im Lernprozess zuzuschreiben und ein interessengesteuertes Arbeiten zu eröffnen. Dies fördert eine tiefere Auseinandersetzung mit den Inhalten und stärkt die Lernmotivation.</a:t>
            </a:r>
          </a:p>
          <a:p>
            <a:endParaRPr lang="de-DE" dirty="0"/>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7"/>
          </p:nvPr>
        </p:nvSpPr>
        <p:spPr/>
        <p:txBody>
          <a:bodyPr/>
          <a:lstStyle/>
          <a:p>
            <a:fld id="{1D937574-5286-7C49-842E-2D6CFC549A1F}" type="slidenum">
              <a:rPr lang="de-DE" smtClean="0"/>
              <a:pPr/>
              <a:t>3</a:t>
            </a:fld>
            <a:endParaRPr lang="de-DE" dirty="0"/>
          </a:p>
        </p:txBody>
      </p:sp>
    </p:spTree>
    <p:extLst>
      <p:ext uri="{BB962C8B-B14F-4D97-AF65-F5344CB8AC3E}">
        <p14:creationId xmlns:p14="http://schemas.microsoft.com/office/powerpoint/2010/main" val="16404529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a:xfrm>
            <a:off x="1047915" y="1435581"/>
            <a:ext cx="9086685" cy="571701"/>
          </a:xfrm>
        </p:spPr>
        <p:txBody>
          <a:bodyPr/>
          <a:lstStyle/>
          <a:p>
            <a:r>
              <a:rPr lang="de-DE" dirty="0"/>
              <a:t>Worum geht es?</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fontScale="70000" lnSpcReduction="20000"/>
          </a:bodyPr>
          <a:lstStyle/>
          <a:p>
            <a:pPr>
              <a:spcAft>
                <a:spcPts val="1200"/>
              </a:spcAft>
              <a:defRPr/>
            </a:pPr>
            <a:r>
              <a:rPr lang="de-DE" sz="3200" b="1" dirty="0">
                <a:solidFill>
                  <a:srgbClr val="4A9776"/>
                </a:solidFill>
                <a:cs typeface="Times New Roman"/>
              </a:rPr>
              <a:t>Individualisiertes Lernen</a:t>
            </a:r>
            <a:endParaRPr lang="de-DE" sz="2400" dirty="0"/>
          </a:p>
          <a:p>
            <a:pPr marL="11113" indent="-11113">
              <a:defRPr/>
            </a:pPr>
            <a:r>
              <a:rPr lang="de-DE" sz="2400" b="1" dirty="0">
                <a:solidFill>
                  <a:srgbClr val="4A9776"/>
                </a:solidFill>
                <a:ea typeface="Aptos"/>
                <a:cs typeface="Times New Roman"/>
              </a:rPr>
              <a:t>Lernstandserfassung und Anpassung des Lernangebots</a:t>
            </a:r>
            <a:endParaRPr lang="de-DE" sz="2400" dirty="0">
              <a:solidFill>
                <a:srgbClr val="4A9776"/>
              </a:solidFill>
              <a:latin typeface="Aptos"/>
              <a:ea typeface="Aptos"/>
              <a:cs typeface="Times New Roman"/>
            </a:endParaRPr>
          </a:p>
          <a:p>
            <a:pPr marL="11113" indent="-11113">
              <a:defRPr/>
            </a:pPr>
            <a:r>
              <a:rPr lang="de-DE" sz="2400" dirty="0">
                <a:ea typeface="Aptos"/>
              </a:rPr>
              <a:t>Der Einsatz digitaler Medien </a:t>
            </a:r>
            <a:r>
              <a:rPr lang="de-DE" sz="2400" dirty="0"/>
              <a:t>ermöglicht die Erfassung des individuellen Lernstandes sowie die Beobachtung des Lernprozesses, um eine effiziente Anpassung des Lernangebots an spezifische Voraussetzungen der Lernenden zu ermöglichen.</a:t>
            </a:r>
          </a:p>
          <a:p>
            <a:pPr marL="11113" indent="-11113">
              <a:defRPr/>
            </a:pPr>
            <a:r>
              <a:rPr lang="de-DE" sz="2400" b="1" dirty="0">
                <a:solidFill>
                  <a:srgbClr val="4A9776"/>
                </a:solidFill>
                <a:cs typeface="Times New Roman"/>
              </a:rPr>
              <a:t>Lernförderliches Feedback und Unterstützung</a:t>
            </a:r>
            <a:endParaRPr lang="de-DE" sz="2400" dirty="0"/>
          </a:p>
          <a:p>
            <a:pPr>
              <a:defRPr/>
            </a:pPr>
            <a:r>
              <a:rPr lang="de-DE" sz="2400" dirty="0"/>
              <a:t>Der Einsatz digitaler Medien ermöglicht es,  den individuellen Lernprozess </a:t>
            </a:r>
            <a:br>
              <a:rPr lang="de-DE" sz="2400" dirty="0"/>
            </a:br>
            <a:r>
              <a:rPr lang="de-DE" sz="2400" dirty="0"/>
              <a:t>durch lernförderliches Feedback sowie ein vielfältiges Unterstützungsangebot auch über die Unterrichtszeit hinaus zu begleiten.</a:t>
            </a:r>
          </a:p>
          <a:p>
            <a:pPr marL="11113" indent="-11113">
              <a:defRPr/>
            </a:pPr>
            <a:r>
              <a:rPr lang="de-DE" sz="2400" b="1" dirty="0">
                <a:solidFill>
                  <a:srgbClr val="4A9776"/>
                </a:solidFill>
                <a:cs typeface="Times New Roman"/>
              </a:rPr>
              <a:t>Unterstützung des selbstgesteuerten Lernens </a:t>
            </a:r>
            <a:endParaRPr lang="de-DE" sz="2400" dirty="0"/>
          </a:p>
          <a:p>
            <a:pPr marL="11113" indent="-11113">
              <a:defRPr/>
            </a:pPr>
            <a:r>
              <a:rPr lang="de-DE" sz="2400" dirty="0"/>
              <a:t>Digitale Medien fördern durch die selbstbestimmte und selbstorganisierte Bearbeitung von Inhalten und Aufgaben die Autonomie der Schülerinnen und Schüler und damit auch deren Fähigkeiten, den Lernprozess zunehmend selbständig zu steuern. </a:t>
            </a:r>
          </a:p>
          <a:p>
            <a:endParaRPr lang="de-DE" dirty="0"/>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7"/>
          </p:nvPr>
        </p:nvSpPr>
        <p:spPr/>
        <p:txBody>
          <a:bodyPr/>
          <a:lstStyle/>
          <a:p>
            <a:fld id="{1D937574-5286-7C49-842E-2D6CFC549A1F}" type="slidenum">
              <a:rPr lang="de-DE" smtClean="0"/>
              <a:pPr/>
              <a:t>4</a:t>
            </a:fld>
            <a:endParaRPr lang="de-DE" dirty="0"/>
          </a:p>
        </p:txBody>
      </p:sp>
    </p:spTree>
    <p:extLst>
      <p:ext uri="{BB962C8B-B14F-4D97-AF65-F5344CB8AC3E}">
        <p14:creationId xmlns:p14="http://schemas.microsoft.com/office/powerpoint/2010/main" val="40185916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a:xfrm>
            <a:off x="1047915" y="1409077"/>
            <a:ext cx="10592071" cy="571701"/>
          </a:xfrm>
        </p:spPr>
        <p:txBody>
          <a:bodyPr/>
          <a:lstStyle/>
          <a:p>
            <a:r>
              <a:rPr lang="de-DE" dirty="0"/>
              <a:t>Lernstandserfassung und Anpassung des Lernangebots</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a:bodyPr>
          <a:lstStyle/>
          <a:p>
            <a:pPr>
              <a:defRPr/>
            </a:pPr>
            <a:r>
              <a:rPr lang="de-DE" b="1" dirty="0">
                <a:solidFill>
                  <a:srgbClr val="000000"/>
                </a:solidFill>
                <a:ea typeface="Times New Roman"/>
              </a:rPr>
              <a:t>Der Einsatz digitaler Medien unterstützt…</a:t>
            </a:r>
            <a:endParaRPr lang="de-DE" dirty="0">
              <a:latin typeface="Times New Roman"/>
              <a:ea typeface="Times New Roman"/>
            </a:endParaRPr>
          </a:p>
          <a:p>
            <a:pPr>
              <a:defRPr/>
            </a:pPr>
            <a:endParaRPr lang="de-DE" sz="3600" b="1" dirty="0">
              <a:ea typeface="Times New Roman"/>
            </a:endParaRPr>
          </a:p>
          <a:p>
            <a:pPr>
              <a:defRPr/>
            </a:pPr>
            <a:endParaRPr lang="de-DE" sz="3200" dirty="0">
              <a:latin typeface="Times New Roman"/>
              <a:ea typeface="Times New Roman"/>
            </a:endParaRPr>
          </a:p>
          <a:p>
            <a:endParaRPr lang="de-DE" dirty="0"/>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7"/>
          </p:nvPr>
        </p:nvSpPr>
        <p:spPr/>
        <p:txBody>
          <a:bodyPr/>
          <a:lstStyle/>
          <a:p>
            <a:fld id="{1D937574-5286-7C49-842E-2D6CFC549A1F}" type="slidenum">
              <a:rPr lang="de-DE" smtClean="0"/>
              <a:pPr/>
              <a:t>5</a:t>
            </a:fld>
            <a:endParaRPr lang="de-DE" dirty="0"/>
          </a:p>
        </p:txBody>
      </p:sp>
      <p:graphicFrame>
        <p:nvGraphicFramePr>
          <p:cNvPr id="6" name="Diagramm 5">
            <a:extLst>
              <a:ext uri="{FF2B5EF4-FFF2-40B4-BE49-F238E27FC236}">
                <a16:creationId xmlns:a16="http://schemas.microsoft.com/office/drawing/2014/main" id="{D0C03D10-0CFC-4998-B219-78DAD074C10C}"/>
              </a:ext>
            </a:extLst>
          </p:cNvPr>
          <p:cNvGraphicFramePr>
            <a:graphicFrameLocks/>
          </p:cNvGraphicFramePr>
          <p:nvPr>
            <p:extLst>
              <p:ext uri="{D42A27DB-BD31-4B8C-83A1-F6EECF244321}">
                <p14:modId xmlns:p14="http://schemas.microsoft.com/office/powerpoint/2010/main" val="2043753200"/>
              </p:ext>
            </p:extLst>
          </p:nvPr>
        </p:nvGraphicFramePr>
        <p:xfrm>
          <a:off x="1047915" y="3129675"/>
          <a:ext cx="9327985" cy="34277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099396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a:xfrm>
            <a:off x="1040887" y="1416710"/>
            <a:ext cx="10546275" cy="507665"/>
          </a:xfrm>
        </p:spPr>
        <p:txBody>
          <a:bodyPr/>
          <a:lstStyle/>
          <a:p>
            <a:r>
              <a:rPr lang="de-DE" dirty="0"/>
              <a:t>Lernstandserfassung</a:t>
            </a:r>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9"/>
          </p:nvPr>
        </p:nvSpPr>
        <p:spPr/>
        <p:txBody>
          <a:bodyPr/>
          <a:lstStyle/>
          <a:p>
            <a:fld id="{1D937574-5286-7C49-842E-2D6CFC549A1F}" type="slidenum">
              <a:rPr lang="de-DE" smtClean="0"/>
              <a:pPr/>
              <a:t>6</a:t>
            </a:fld>
            <a:endParaRPr lang="de-DE" dirty="0"/>
          </a:p>
        </p:txBody>
      </p:sp>
      <p:sp>
        <p:nvSpPr>
          <p:cNvPr id="11" name="Bildplatzhalter 2">
            <a:extLst>
              <a:ext uri="{FF2B5EF4-FFF2-40B4-BE49-F238E27FC236}">
                <a16:creationId xmlns:a16="http://schemas.microsoft.com/office/drawing/2014/main" id="{E782593C-A3E4-AEBB-C05E-36E67E489385}"/>
              </a:ext>
            </a:extLst>
          </p:cNvPr>
          <p:cNvSpPr>
            <a:spLocks noGrp="1"/>
          </p:cNvSpPr>
          <p:nvPr>
            <p:ph type="pic" sz="quarter" idx="15"/>
          </p:nvPr>
        </p:nvSpPr>
        <p:spPr>
          <a:xfrm>
            <a:off x="1757681" y="2709052"/>
            <a:ext cx="8605519" cy="3615548"/>
          </a:xfrm>
        </p:spPr>
        <p:txBody>
          <a:bodyPr/>
          <a:lstStyle/>
          <a:p>
            <a:endParaRPr lang="de-DE"/>
          </a:p>
        </p:txBody>
      </p:sp>
      <p:sp>
        <p:nvSpPr>
          <p:cNvPr id="12" name="Textplatzhalter 3">
            <a:extLst>
              <a:ext uri="{FF2B5EF4-FFF2-40B4-BE49-F238E27FC236}">
                <a16:creationId xmlns:a16="http://schemas.microsoft.com/office/drawing/2014/main" id="{E3A3F8E6-0BE9-241D-BA68-CF87496FD1B4}"/>
              </a:ext>
            </a:extLst>
          </p:cNvPr>
          <p:cNvSpPr txBox="1">
            <a:spLocks/>
          </p:cNvSpPr>
          <p:nvPr/>
        </p:nvSpPr>
        <p:spPr bwMode="auto">
          <a:xfrm>
            <a:off x="1828800" y="2875280"/>
            <a:ext cx="9936777" cy="553720"/>
          </a:xfrm>
          <a:prstGeom prst="rect">
            <a:avLst/>
          </a:prstGeom>
        </p:spPr>
        <p:txBody>
          <a:bodyPr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de-DE" sz="1600" dirty="0">
                <a:solidFill>
                  <a:srgbClr val="000000"/>
                </a:solidFill>
                <a:ea typeface="Times New Roman"/>
              </a:rPr>
              <a:t>Ergänzen Sie eigene adressatengerechte Beispiele! Impulse dazu finden Sie </a:t>
            </a:r>
            <a:r>
              <a:rPr lang="de-DE" sz="1600" dirty="0">
                <a:solidFill>
                  <a:srgbClr val="000000"/>
                </a:solidFill>
                <a:ea typeface="Times New Roman"/>
                <a:hlinkClick r:id="rId2"/>
              </a:rPr>
              <a:t>hier.</a:t>
            </a:r>
            <a:r>
              <a:rPr lang="de-DE" sz="1600" dirty="0">
                <a:solidFill>
                  <a:srgbClr val="000000"/>
                </a:solidFill>
                <a:ea typeface="Times New Roman"/>
              </a:rPr>
              <a:t> </a:t>
            </a:r>
            <a:endParaRPr lang="de-DE" sz="1600" dirty="0"/>
          </a:p>
        </p:txBody>
      </p:sp>
    </p:spTree>
    <p:extLst>
      <p:ext uri="{BB962C8B-B14F-4D97-AF65-F5344CB8AC3E}">
        <p14:creationId xmlns:p14="http://schemas.microsoft.com/office/powerpoint/2010/main" val="32379793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a:xfrm>
            <a:off x="1047915" y="1342816"/>
            <a:ext cx="10592071" cy="571701"/>
          </a:xfrm>
        </p:spPr>
        <p:txBody>
          <a:bodyPr/>
          <a:lstStyle/>
          <a:p>
            <a:r>
              <a:rPr lang="de-DE" dirty="0"/>
              <a:t>Lernförderliches Feedback und Unterstützung </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a:bodyPr>
          <a:lstStyle/>
          <a:p>
            <a:pPr>
              <a:defRPr/>
            </a:pPr>
            <a:r>
              <a:rPr lang="de-DE" b="1" dirty="0">
                <a:solidFill>
                  <a:srgbClr val="000000"/>
                </a:solidFill>
                <a:ea typeface="Times New Roman"/>
              </a:rPr>
              <a:t>Der Einsatz digitaler Medien unterstützt…</a:t>
            </a:r>
            <a:endParaRPr lang="de-DE" dirty="0">
              <a:latin typeface="Times New Roman"/>
              <a:ea typeface="Times New Roman"/>
            </a:endParaRPr>
          </a:p>
          <a:p>
            <a:pPr>
              <a:defRPr/>
            </a:pPr>
            <a:endParaRPr lang="de-DE" sz="3600" b="1" dirty="0">
              <a:ea typeface="Times New Roman"/>
            </a:endParaRPr>
          </a:p>
          <a:p>
            <a:pPr>
              <a:defRPr/>
            </a:pPr>
            <a:endParaRPr lang="de-DE" sz="3200" dirty="0">
              <a:latin typeface="Times New Roman"/>
              <a:ea typeface="Times New Roman"/>
            </a:endParaRPr>
          </a:p>
          <a:p>
            <a:endParaRPr lang="de-DE" dirty="0"/>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7"/>
          </p:nvPr>
        </p:nvSpPr>
        <p:spPr/>
        <p:txBody>
          <a:bodyPr/>
          <a:lstStyle/>
          <a:p>
            <a:fld id="{1D937574-5286-7C49-842E-2D6CFC549A1F}" type="slidenum">
              <a:rPr lang="de-DE" smtClean="0"/>
              <a:pPr/>
              <a:t>7</a:t>
            </a:fld>
            <a:endParaRPr lang="de-DE" dirty="0"/>
          </a:p>
        </p:txBody>
      </p:sp>
      <p:graphicFrame>
        <p:nvGraphicFramePr>
          <p:cNvPr id="7" name="Diagramm 6">
            <a:extLst>
              <a:ext uri="{FF2B5EF4-FFF2-40B4-BE49-F238E27FC236}">
                <a16:creationId xmlns:a16="http://schemas.microsoft.com/office/drawing/2014/main" id="{F1EBA0CD-D968-477A-AF75-E6853F23D684}"/>
              </a:ext>
            </a:extLst>
          </p:cNvPr>
          <p:cNvGraphicFramePr>
            <a:graphicFrameLocks/>
          </p:cNvGraphicFramePr>
          <p:nvPr>
            <p:extLst>
              <p:ext uri="{D42A27DB-BD31-4B8C-83A1-F6EECF244321}">
                <p14:modId xmlns:p14="http://schemas.microsoft.com/office/powerpoint/2010/main" val="1051570865"/>
              </p:ext>
            </p:extLst>
          </p:nvPr>
        </p:nvGraphicFramePr>
        <p:xfrm>
          <a:off x="1047915" y="3029610"/>
          <a:ext cx="8987615" cy="3678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451619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466264-7DC5-863A-7489-80EA0039DE20}"/>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5B77DD06-C70F-FD1A-9197-B6B9A9918C8A}"/>
              </a:ext>
            </a:extLst>
          </p:cNvPr>
          <p:cNvSpPr>
            <a:spLocks noGrp="1"/>
          </p:cNvSpPr>
          <p:nvPr>
            <p:ph type="body" idx="1"/>
          </p:nvPr>
        </p:nvSpPr>
        <p:spPr>
          <a:xfrm>
            <a:off x="1040887" y="1416710"/>
            <a:ext cx="10546275" cy="507665"/>
          </a:xfrm>
        </p:spPr>
        <p:txBody>
          <a:bodyPr/>
          <a:lstStyle/>
          <a:p>
            <a:r>
              <a:rPr lang="de-DE" dirty="0"/>
              <a:t>Lernförderliches Feedback und Unterstützung </a:t>
            </a:r>
          </a:p>
        </p:txBody>
      </p:sp>
      <p:sp>
        <p:nvSpPr>
          <p:cNvPr id="5" name="Foliennummernplatzhalter 4">
            <a:extLst>
              <a:ext uri="{FF2B5EF4-FFF2-40B4-BE49-F238E27FC236}">
                <a16:creationId xmlns:a16="http://schemas.microsoft.com/office/drawing/2014/main" id="{DB89883F-8794-6011-A24F-4D25DAECE59D}"/>
              </a:ext>
            </a:extLst>
          </p:cNvPr>
          <p:cNvSpPr>
            <a:spLocks noGrp="1"/>
          </p:cNvSpPr>
          <p:nvPr>
            <p:ph type="sldNum" sz="quarter" idx="19"/>
          </p:nvPr>
        </p:nvSpPr>
        <p:spPr/>
        <p:txBody>
          <a:bodyPr/>
          <a:lstStyle/>
          <a:p>
            <a:fld id="{1D937574-5286-7C49-842E-2D6CFC549A1F}" type="slidenum">
              <a:rPr lang="de-DE" smtClean="0"/>
              <a:pPr/>
              <a:t>8</a:t>
            </a:fld>
            <a:endParaRPr lang="de-DE" dirty="0"/>
          </a:p>
        </p:txBody>
      </p:sp>
      <p:sp>
        <p:nvSpPr>
          <p:cNvPr id="11" name="Bildplatzhalter 2">
            <a:extLst>
              <a:ext uri="{FF2B5EF4-FFF2-40B4-BE49-F238E27FC236}">
                <a16:creationId xmlns:a16="http://schemas.microsoft.com/office/drawing/2014/main" id="{E142641B-C972-DC49-60E0-4E11586F1E06}"/>
              </a:ext>
            </a:extLst>
          </p:cNvPr>
          <p:cNvSpPr>
            <a:spLocks noGrp="1"/>
          </p:cNvSpPr>
          <p:nvPr>
            <p:ph type="pic" sz="quarter" idx="15"/>
          </p:nvPr>
        </p:nvSpPr>
        <p:spPr>
          <a:xfrm>
            <a:off x="1757681" y="2709052"/>
            <a:ext cx="8605519" cy="3615548"/>
          </a:xfrm>
        </p:spPr>
        <p:txBody>
          <a:bodyPr/>
          <a:lstStyle/>
          <a:p>
            <a:endParaRPr lang="de-DE"/>
          </a:p>
        </p:txBody>
      </p:sp>
      <p:sp>
        <p:nvSpPr>
          <p:cNvPr id="12" name="Textplatzhalter 3">
            <a:extLst>
              <a:ext uri="{FF2B5EF4-FFF2-40B4-BE49-F238E27FC236}">
                <a16:creationId xmlns:a16="http://schemas.microsoft.com/office/drawing/2014/main" id="{DC7066FD-1C41-34B1-E7E1-30F9DA91AD5E}"/>
              </a:ext>
            </a:extLst>
          </p:cNvPr>
          <p:cNvSpPr txBox="1">
            <a:spLocks/>
          </p:cNvSpPr>
          <p:nvPr/>
        </p:nvSpPr>
        <p:spPr bwMode="auto">
          <a:xfrm>
            <a:off x="1828800" y="2875280"/>
            <a:ext cx="9936777" cy="553720"/>
          </a:xfrm>
          <a:prstGeom prst="rect">
            <a:avLst/>
          </a:prstGeom>
        </p:spPr>
        <p:txBody>
          <a:bodyPr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de-DE" sz="1600" dirty="0">
                <a:solidFill>
                  <a:srgbClr val="000000"/>
                </a:solidFill>
                <a:ea typeface="Times New Roman"/>
              </a:rPr>
              <a:t>Ergänzen Sie eigene adressatengerechte Beispiele! Impulse dazu finden Sie </a:t>
            </a:r>
            <a:r>
              <a:rPr lang="de-DE" sz="1600" dirty="0">
                <a:solidFill>
                  <a:srgbClr val="000000"/>
                </a:solidFill>
                <a:ea typeface="Times New Roman"/>
                <a:hlinkClick r:id="rId2"/>
              </a:rPr>
              <a:t>hier</a:t>
            </a:r>
            <a:r>
              <a:rPr lang="de-DE" sz="1600" dirty="0">
                <a:solidFill>
                  <a:srgbClr val="000000"/>
                </a:solidFill>
                <a:ea typeface="Times New Roman"/>
                <a:hlinkClick r:id="rId3"/>
              </a:rPr>
              <a:t>.</a:t>
            </a:r>
            <a:r>
              <a:rPr lang="de-DE" sz="1600" dirty="0">
                <a:solidFill>
                  <a:srgbClr val="000000"/>
                </a:solidFill>
                <a:ea typeface="Times New Roman"/>
              </a:rPr>
              <a:t> </a:t>
            </a:r>
            <a:endParaRPr lang="de-DE" sz="1600" dirty="0"/>
          </a:p>
        </p:txBody>
      </p:sp>
    </p:spTree>
    <p:extLst>
      <p:ext uri="{BB962C8B-B14F-4D97-AF65-F5344CB8AC3E}">
        <p14:creationId xmlns:p14="http://schemas.microsoft.com/office/powerpoint/2010/main" val="41563807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a:xfrm>
            <a:off x="1047915" y="1382572"/>
            <a:ext cx="10592071" cy="571701"/>
          </a:xfrm>
        </p:spPr>
        <p:txBody>
          <a:bodyPr/>
          <a:lstStyle/>
          <a:p>
            <a:r>
              <a:rPr lang="de-DE" dirty="0"/>
              <a:t>Unterstützung des selbstgesteuerten Lernens</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a:bodyPr>
          <a:lstStyle/>
          <a:p>
            <a:pPr>
              <a:defRPr/>
            </a:pPr>
            <a:r>
              <a:rPr lang="de-DE" b="1" dirty="0">
                <a:solidFill>
                  <a:srgbClr val="000000"/>
                </a:solidFill>
                <a:ea typeface="Times New Roman"/>
              </a:rPr>
              <a:t>Der Einsatz digitaler Medien unterstützt…</a:t>
            </a:r>
            <a:endParaRPr lang="de-DE" dirty="0">
              <a:latin typeface="Times New Roman"/>
              <a:ea typeface="Times New Roman"/>
            </a:endParaRPr>
          </a:p>
          <a:p>
            <a:pPr>
              <a:defRPr/>
            </a:pPr>
            <a:endParaRPr lang="de-DE" sz="3600" b="1" dirty="0">
              <a:ea typeface="Times New Roman"/>
            </a:endParaRPr>
          </a:p>
          <a:p>
            <a:pPr>
              <a:defRPr/>
            </a:pPr>
            <a:endParaRPr lang="de-DE" sz="3200" dirty="0">
              <a:latin typeface="Times New Roman"/>
              <a:ea typeface="Times New Roman"/>
            </a:endParaRPr>
          </a:p>
          <a:p>
            <a:endParaRPr lang="de-DE" dirty="0"/>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7"/>
          </p:nvPr>
        </p:nvSpPr>
        <p:spPr/>
        <p:txBody>
          <a:bodyPr/>
          <a:lstStyle/>
          <a:p>
            <a:fld id="{1D937574-5286-7C49-842E-2D6CFC549A1F}" type="slidenum">
              <a:rPr lang="de-DE" smtClean="0"/>
              <a:pPr/>
              <a:t>9</a:t>
            </a:fld>
            <a:endParaRPr lang="de-DE" dirty="0"/>
          </a:p>
        </p:txBody>
      </p:sp>
      <p:graphicFrame>
        <p:nvGraphicFramePr>
          <p:cNvPr id="8" name="Diagramm 7">
            <a:extLst>
              <a:ext uri="{FF2B5EF4-FFF2-40B4-BE49-F238E27FC236}">
                <a16:creationId xmlns:a16="http://schemas.microsoft.com/office/drawing/2014/main" id="{A5200086-7A9D-4E83-AFC2-83635FA647CF}"/>
              </a:ext>
            </a:extLst>
          </p:cNvPr>
          <p:cNvGraphicFramePr>
            <a:graphicFrameLocks/>
          </p:cNvGraphicFramePr>
          <p:nvPr>
            <p:extLst>
              <p:ext uri="{D42A27DB-BD31-4B8C-83A1-F6EECF244321}">
                <p14:modId xmlns:p14="http://schemas.microsoft.com/office/powerpoint/2010/main" val="301092448"/>
              </p:ext>
            </p:extLst>
          </p:nvPr>
        </p:nvGraphicFramePr>
        <p:xfrm>
          <a:off x="1047915" y="3086099"/>
          <a:ext cx="8987615" cy="31283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03974477"/>
      </p:ext>
    </p:extLst>
  </p:cSld>
  <p:clrMapOvr>
    <a:masterClrMapping/>
  </p:clrMapOvr>
</p:sld>
</file>

<file path=ppt/theme/theme1.xml><?xml version="1.0" encoding="utf-8"?>
<a:theme xmlns:a="http://schemas.openxmlformats.org/drawingml/2006/main" name="Office">
  <a:themeElements>
    <a:clrScheme name="Benutzerdefiniert 1">
      <a:dk1>
        <a:srgbClr val="000000"/>
      </a:dk1>
      <a:lt1>
        <a:srgbClr val="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Aptos Display"/>
        <a:ea typeface="Arial"/>
        <a:cs typeface="Arial"/>
      </a:majorFont>
      <a:minorFont>
        <a:latin typeface="Aptos"/>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bwMode="auto"/>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5_Individualisiertes Lernen">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Arial"/>
        <a:cs typeface="Arial"/>
      </a:majorFont>
      <a:minorFont>
        <a:latin typeface="Aptos"/>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bwMode="auto"/>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936</Words>
  <Application>Microsoft Macintosh PowerPoint</Application>
  <DocSecurity>0</DocSecurity>
  <PresentationFormat>Breitbild</PresentationFormat>
  <Paragraphs>79</Paragraphs>
  <Slides>13</Slides>
  <Notes>3</Notes>
  <HiddenSlides>0</HiddenSlides>
  <MMClips>0</MMClips>
  <ScaleCrop>false</ScaleCrop>
  <HeadingPairs>
    <vt:vector size="6" baseType="variant">
      <vt:variant>
        <vt:lpstr>Verwendete Schriftarten</vt:lpstr>
      </vt:variant>
      <vt:variant>
        <vt:i4>7</vt:i4>
      </vt:variant>
      <vt:variant>
        <vt:lpstr>Design</vt:lpstr>
      </vt:variant>
      <vt:variant>
        <vt:i4>2</vt:i4>
      </vt:variant>
      <vt:variant>
        <vt:lpstr>Folientitel</vt:lpstr>
      </vt:variant>
      <vt:variant>
        <vt:i4>13</vt:i4>
      </vt:variant>
    </vt:vector>
  </HeadingPairs>
  <TitlesOfParts>
    <vt:vector size="22" baseType="lpstr">
      <vt:lpstr>Aptos</vt:lpstr>
      <vt:lpstr>Aptos Display</vt:lpstr>
      <vt:lpstr>Arial</vt:lpstr>
      <vt:lpstr>Calibri</vt:lpstr>
      <vt:lpstr>MuseoSans</vt:lpstr>
      <vt:lpstr>Symbol</vt:lpstr>
      <vt:lpstr>Times New Roman</vt:lpstr>
      <vt:lpstr>Office</vt:lpstr>
      <vt:lpstr>5_Individualisiertes Lernen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Viola Bauer</dc:creator>
  <cp:keywords/>
  <dc:description/>
  <cp:lastModifiedBy>Viola Bauer</cp:lastModifiedBy>
  <cp:revision>90</cp:revision>
  <dcterms:created xsi:type="dcterms:W3CDTF">2025-01-25T20:35:15Z</dcterms:created>
  <dcterms:modified xsi:type="dcterms:W3CDTF">2025-06-12T08:29:47Z</dcterms:modified>
  <cp:category/>
  <dc:identifier/>
  <cp:contentStatus/>
  <dc:language/>
  <cp:version/>
</cp:coreProperties>
</file>